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4" r:id="rId6"/>
    <p:sldId id="289" r:id="rId7"/>
    <p:sldId id="290" r:id="rId8"/>
    <p:sldId id="291" r:id="rId9"/>
    <p:sldId id="292" r:id="rId10"/>
    <p:sldId id="293" r:id="rId11"/>
    <p:sldId id="294" r:id="rId12"/>
    <p:sldId id="278" r:id="rId13"/>
    <p:sldId id="272" r:id="rId14"/>
    <p:sldId id="275" r:id="rId15"/>
    <p:sldId id="276" r:id="rId16"/>
    <p:sldId id="277" r:id="rId17"/>
    <p:sldId id="295" r:id="rId18"/>
    <p:sldId id="296" r:id="rId19"/>
    <p:sldId id="297" r:id="rId20"/>
    <p:sldId id="298" r:id="rId21"/>
    <p:sldId id="299" r:id="rId22"/>
    <p:sldId id="300" r:id="rId23"/>
    <p:sldId id="304" r:id="rId24"/>
    <p:sldId id="305" r:id="rId25"/>
    <p:sldId id="307" r:id="rId26"/>
    <p:sldId id="309" r:id="rId27"/>
    <p:sldId id="268" r:id="rId28"/>
    <p:sldId id="302" r:id="rId29"/>
    <p:sldId id="308"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55" d="100"/>
          <a:sy n="55" d="100"/>
        </p:scale>
        <p:origin x="84"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8A02F4-30EB-4398-B85D-63A0D70ADFC5}"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174688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8A02F4-30EB-4398-B85D-63A0D70ADFC5}"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251250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8A02F4-30EB-4398-B85D-63A0D70ADFC5}"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31264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8A02F4-30EB-4398-B85D-63A0D70ADFC5}"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284599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8A02F4-30EB-4398-B85D-63A0D70ADFC5}"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301236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8A02F4-30EB-4398-B85D-63A0D70ADFC5}"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11526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8A02F4-30EB-4398-B85D-63A0D70ADFC5}" type="datetimeFigureOut">
              <a:rPr lang="en-GB" smtClean="0"/>
              <a:t>31/10/2023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198206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8A02F4-30EB-4398-B85D-63A0D70ADFC5}" type="datetimeFigureOut">
              <a:rPr lang="en-GB" smtClean="0"/>
              <a:t>31/10/2023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62274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A02F4-30EB-4398-B85D-63A0D70ADFC5}" type="datetimeFigureOut">
              <a:rPr lang="en-GB" smtClean="0"/>
              <a:t>31/10/2023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93496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8A02F4-30EB-4398-B85D-63A0D70ADFC5}"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35735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8A02F4-30EB-4398-B85D-63A0D70ADFC5}"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E35C2-1236-4C3E-BDB3-D7EA8A342D3D}" type="slidenum">
              <a:rPr lang="en-GB" smtClean="0"/>
              <a:t>‹#›</a:t>
            </a:fld>
            <a:endParaRPr lang="en-GB"/>
          </a:p>
        </p:txBody>
      </p:sp>
    </p:spTree>
    <p:extLst>
      <p:ext uri="{BB962C8B-B14F-4D97-AF65-F5344CB8AC3E}">
        <p14:creationId xmlns:p14="http://schemas.microsoft.com/office/powerpoint/2010/main" val="172907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A02F4-30EB-4398-B85D-63A0D70ADFC5}" type="datetimeFigureOut">
              <a:rPr lang="en-GB" smtClean="0"/>
              <a:t>31/10/2023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E35C2-1236-4C3E-BDB3-D7EA8A342D3D}" type="slidenum">
              <a:rPr lang="en-GB" smtClean="0"/>
              <a:t>‹#›</a:t>
            </a:fld>
            <a:endParaRPr lang="en-GB"/>
          </a:p>
        </p:txBody>
      </p:sp>
    </p:spTree>
    <p:extLst>
      <p:ext uri="{BB962C8B-B14F-4D97-AF65-F5344CB8AC3E}">
        <p14:creationId xmlns:p14="http://schemas.microsoft.com/office/powerpoint/2010/main" val="368286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mc2andallthat.wordpress.com/2019/10/27/fifa-for-the-gcse-physics-calculation-w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ck12.org/c/elementary-math-grade-3/dividing-by-5?referrer=crossre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304" y="607219"/>
            <a:ext cx="9144000" cy="2387600"/>
          </a:xfrm>
        </p:spPr>
        <p:txBody>
          <a:bodyPr/>
          <a:lstStyle/>
          <a:p>
            <a:r>
              <a:rPr lang="en-GB" dirty="0"/>
              <a:t>The Language of Maths</a:t>
            </a:r>
            <a:br>
              <a:rPr lang="en-GB" dirty="0"/>
            </a:br>
            <a:r>
              <a:rPr lang="en-GB" dirty="0"/>
              <a:t>in science</a:t>
            </a:r>
          </a:p>
        </p:txBody>
      </p:sp>
      <p:sp>
        <p:nvSpPr>
          <p:cNvPr id="3" name="Subtitle 2"/>
          <p:cNvSpPr>
            <a:spLocks noGrp="1"/>
          </p:cNvSpPr>
          <p:nvPr>
            <p:ph type="subTitle" idx="1"/>
          </p:nvPr>
        </p:nvSpPr>
        <p:spPr>
          <a:xfrm>
            <a:off x="-180304" y="3429000"/>
            <a:ext cx="9144000" cy="1655762"/>
          </a:xfrm>
        </p:spPr>
        <p:txBody>
          <a:bodyPr/>
          <a:lstStyle/>
          <a:p>
            <a:r>
              <a:rPr lang="en-GB" dirty="0"/>
              <a:t>Mr S Mcintosh</a:t>
            </a:r>
          </a:p>
        </p:txBody>
      </p:sp>
      <p:pic>
        <p:nvPicPr>
          <p:cNvPr id="1026"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70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Screenshot 2019-10-27 at 16.18.1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8508569" cy="5734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3287" y="5590490"/>
            <a:ext cx="11504909" cy="1200329"/>
          </a:xfrm>
          <a:prstGeom prst="rect">
            <a:avLst/>
          </a:prstGeom>
        </p:spPr>
        <p:txBody>
          <a:bodyPr wrap="square">
            <a:spAutoFit/>
          </a:bodyPr>
          <a:lstStyle/>
          <a:p>
            <a:pPr fontAlgn="base"/>
            <a:r>
              <a:rPr lang="en-GB" dirty="0">
                <a:solidFill>
                  <a:srgbClr val="333333"/>
                </a:solidFill>
                <a:latin typeface="Georgia" panose="02040502050405020303" pitchFamily="18" charset="0"/>
              </a:rPr>
              <a:t>Note that this is less cognitively demanding on the student’s working memory as they only have to recall the formula on its own; they do not have to recall the formula triangle associated with it.</a:t>
            </a:r>
          </a:p>
          <a:p>
            <a:pPr fontAlgn="base"/>
            <a:r>
              <a:rPr lang="en-GB" dirty="0">
                <a:solidFill>
                  <a:srgbClr val="333333"/>
                </a:solidFill>
                <a:latin typeface="Georgia" panose="02040502050405020303" pitchFamily="18" charset="0"/>
              </a:rPr>
              <a:t>Students find it encouraging that on many mark schemes, the selection of the correct equation may gain a mark, even if no further steps are taken.</a:t>
            </a:r>
            <a:endParaRPr lang="en-GB"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32555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Screenshot 2019-10-27 at 16.27.4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8477573" cy="5730839"/>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2061"/>
          <p:cNvSpPr/>
          <p:nvPr/>
        </p:nvSpPr>
        <p:spPr>
          <a:xfrm>
            <a:off x="444284" y="5730838"/>
            <a:ext cx="10909516" cy="923330"/>
          </a:xfrm>
          <a:prstGeom prst="rect">
            <a:avLst/>
          </a:prstGeom>
        </p:spPr>
        <p:txBody>
          <a:bodyPr wrap="square">
            <a:spAutoFit/>
          </a:bodyPr>
          <a:lstStyle/>
          <a:p>
            <a:r>
              <a:rPr lang="en-GB" dirty="0">
                <a:solidFill>
                  <a:srgbClr val="333333"/>
                </a:solidFill>
                <a:latin typeface="Georgia" panose="02040502050405020303" pitchFamily="18" charset="0"/>
              </a:rPr>
              <a:t>Note that since we are considering each item of data </a:t>
            </a:r>
            <a:r>
              <a:rPr lang="en-GB" i="1" dirty="0">
                <a:solidFill>
                  <a:srgbClr val="333333"/>
                </a:solidFill>
                <a:latin typeface="Georgia" panose="02040502050405020303" pitchFamily="18" charset="0"/>
              </a:rPr>
              <a:t>individually</a:t>
            </a:r>
            <a:r>
              <a:rPr lang="en-GB" dirty="0">
                <a:solidFill>
                  <a:srgbClr val="333333"/>
                </a:solidFill>
                <a:latin typeface="Georgia" panose="02040502050405020303" pitchFamily="18" charset="0"/>
              </a:rPr>
              <a:t> and </a:t>
            </a:r>
            <a:r>
              <a:rPr lang="en-GB" i="1" dirty="0">
                <a:solidFill>
                  <a:srgbClr val="333333"/>
                </a:solidFill>
                <a:latin typeface="Georgia" panose="02040502050405020303" pitchFamily="18" charset="0"/>
              </a:rPr>
              <a:t>in a sequence determined</a:t>
            </a:r>
            <a:r>
              <a:rPr lang="en-GB" dirty="0">
                <a:solidFill>
                  <a:srgbClr val="333333"/>
                </a:solidFill>
                <a:latin typeface="Georgia" panose="02040502050405020303" pitchFamily="18" charset="0"/>
              </a:rPr>
              <a:t> by the written formula, this is much less cognitively demanding in terms of what needs to be held in the student’s working memory than the formula triangle method.</a:t>
            </a:r>
            <a:endParaRPr lang="en-GB" dirty="0"/>
          </a:p>
        </p:txBody>
      </p:sp>
    </p:spTree>
    <p:extLst>
      <p:ext uri="{BB962C8B-B14F-4D97-AF65-F5344CB8AC3E}">
        <p14:creationId xmlns:p14="http://schemas.microsoft.com/office/powerpoint/2010/main" val="76574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Screenshot 2019-10-27 at 16.35.5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881" y="1"/>
            <a:ext cx="7719744" cy="51567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2880" y="5521915"/>
            <a:ext cx="11470333" cy="1200329"/>
          </a:xfrm>
          <a:prstGeom prst="rect">
            <a:avLst/>
          </a:prstGeom>
        </p:spPr>
        <p:txBody>
          <a:bodyPr wrap="square">
            <a:spAutoFit/>
          </a:bodyPr>
          <a:lstStyle/>
          <a:p>
            <a:r>
              <a:rPr lang="en-GB" dirty="0">
                <a:solidFill>
                  <a:srgbClr val="333333"/>
                </a:solidFill>
                <a:latin typeface="Georgia" panose="02040502050405020303" pitchFamily="18" charset="0"/>
              </a:rPr>
              <a:t>Note also that on many mark schemes, a mark is available for the </a:t>
            </a:r>
            <a:r>
              <a:rPr lang="en-GB" i="1" dirty="0">
                <a:solidFill>
                  <a:srgbClr val="333333"/>
                </a:solidFill>
                <a:latin typeface="Georgia" panose="02040502050405020303" pitchFamily="18" charset="0"/>
              </a:rPr>
              <a:t>correct substitution of values</a:t>
            </a:r>
            <a:r>
              <a:rPr lang="en-GB" dirty="0">
                <a:solidFill>
                  <a:srgbClr val="333333"/>
                </a:solidFill>
                <a:latin typeface="Georgia" panose="02040502050405020303" pitchFamily="18" charset="0"/>
              </a:rPr>
              <a:t>. Even if they were not able to proceed any further, they would still gain 2/5 marks. For many students, the notion of incremental gain in calculation questions needs to be pushed really hard otherwise they will not attempt these “scary” calculation questions.</a:t>
            </a:r>
            <a:endParaRPr lang="en-GB" dirty="0"/>
          </a:p>
        </p:txBody>
      </p:sp>
    </p:spTree>
    <p:extLst>
      <p:ext uri="{BB962C8B-B14F-4D97-AF65-F5344CB8AC3E}">
        <p14:creationId xmlns:p14="http://schemas.microsoft.com/office/powerpoint/2010/main" val="134887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Screenshot 2019-10-29 at 12.17.5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893" y="126448"/>
            <a:ext cx="7859229" cy="52185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6794" y="5344975"/>
            <a:ext cx="11628894" cy="1200329"/>
          </a:xfrm>
          <a:prstGeom prst="rect">
            <a:avLst/>
          </a:prstGeom>
        </p:spPr>
        <p:txBody>
          <a:bodyPr wrap="square">
            <a:spAutoFit/>
          </a:bodyPr>
          <a:lstStyle/>
          <a:p>
            <a:r>
              <a:rPr lang="en-GB" dirty="0">
                <a:solidFill>
                  <a:srgbClr val="333333"/>
                </a:solidFill>
                <a:latin typeface="Georgia" panose="02040502050405020303" pitchFamily="18" charset="0"/>
              </a:rPr>
              <a:t>Next we are going to “fine tune” what we have written down in order to calculate the final answer. In this instance, the “fine tuning” process equates to a simple algebraic rearrangement. However, it is useful to leave room for some “creative ambiguity” here as we can also use the “fine tuning” process to resolve difficulties with units. Tempting though it may seem, DON’T change FIFA to FIRA.</a:t>
            </a:r>
            <a:endParaRPr lang="en-GB" dirty="0"/>
          </a:p>
        </p:txBody>
      </p:sp>
    </p:spTree>
    <p:extLst>
      <p:ext uri="{BB962C8B-B14F-4D97-AF65-F5344CB8AC3E}">
        <p14:creationId xmlns:p14="http://schemas.microsoft.com/office/powerpoint/2010/main" val="386972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0787" y="1564860"/>
            <a:ext cx="6186854" cy="523220"/>
          </a:xfrm>
          <a:prstGeom prst="rect">
            <a:avLst/>
          </a:prstGeom>
        </p:spPr>
        <p:txBody>
          <a:bodyPr wrap="square">
            <a:spAutoFit/>
          </a:bodyPr>
          <a:lstStyle/>
          <a:p>
            <a:pPr fontAlgn="base"/>
            <a:r>
              <a:rPr lang="en-GB" sz="2800" dirty="0"/>
              <a:t>Example 2 – Managing powers.</a:t>
            </a:r>
          </a:p>
        </p:txBody>
      </p:sp>
      <p:sp>
        <p:nvSpPr>
          <p:cNvPr id="5" name="Title 1"/>
          <p:cNvSpPr>
            <a:spLocks noGrp="1"/>
          </p:cNvSpPr>
          <p:nvPr>
            <p:ph type="title"/>
          </p:nvPr>
        </p:nvSpPr>
        <p:spPr>
          <a:xfrm>
            <a:off x="560787" y="201856"/>
            <a:ext cx="8434589" cy="714582"/>
          </a:xfrm>
        </p:spPr>
        <p:txBody>
          <a:bodyPr/>
          <a:lstStyle/>
          <a:p>
            <a:r>
              <a:rPr lang="en-GB" dirty="0"/>
              <a:t>The FIFA method.</a:t>
            </a:r>
          </a:p>
        </p:txBody>
      </p:sp>
    </p:spTree>
    <p:extLst>
      <p:ext uri="{BB962C8B-B14F-4D97-AF65-F5344CB8AC3E}">
        <p14:creationId xmlns:p14="http://schemas.microsoft.com/office/powerpoint/2010/main" val="261232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Screenshot 2019-10-27 at 17.33.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71" y="365124"/>
            <a:ext cx="11891293" cy="513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2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0786" y="1564860"/>
            <a:ext cx="7936827" cy="523220"/>
          </a:xfrm>
          <a:prstGeom prst="rect">
            <a:avLst/>
          </a:prstGeom>
        </p:spPr>
        <p:txBody>
          <a:bodyPr wrap="square">
            <a:spAutoFit/>
          </a:bodyPr>
          <a:lstStyle/>
          <a:p>
            <a:pPr fontAlgn="base"/>
            <a:r>
              <a:rPr lang="en-GB" sz="2800" dirty="0"/>
              <a:t>Example 3 – Further scaffolding for foundation.</a:t>
            </a:r>
          </a:p>
        </p:txBody>
      </p:sp>
      <p:sp>
        <p:nvSpPr>
          <p:cNvPr id="5" name="Title 1"/>
          <p:cNvSpPr>
            <a:spLocks noGrp="1"/>
          </p:cNvSpPr>
          <p:nvPr>
            <p:ph type="title"/>
          </p:nvPr>
        </p:nvSpPr>
        <p:spPr>
          <a:xfrm>
            <a:off x="560787" y="201856"/>
            <a:ext cx="8434589" cy="714582"/>
          </a:xfrm>
        </p:spPr>
        <p:txBody>
          <a:bodyPr/>
          <a:lstStyle/>
          <a:p>
            <a:r>
              <a:rPr lang="en-GB" dirty="0"/>
              <a:t>The FIFA method.</a:t>
            </a:r>
          </a:p>
        </p:txBody>
      </p:sp>
      <p:sp>
        <p:nvSpPr>
          <p:cNvPr id="3" name="Rectangle 2"/>
          <p:cNvSpPr/>
          <p:nvPr/>
        </p:nvSpPr>
        <p:spPr>
          <a:xfrm>
            <a:off x="560785" y="2736502"/>
            <a:ext cx="7936827" cy="2677656"/>
          </a:xfrm>
          <a:prstGeom prst="rect">
            <a:avLst/>
          </a:prstGeom>
        </p:spPr>
        <p:txBody>
          <a:bodyPr wrap="square">
            <a:spAutoFit/>
          </a:bodyPr>
          <a:lstStyle/>
          <a:p>
            <a:r>
              <a:rPr lang="en-GB" sz="2400" dirty="0">
                <a:solidFill>
                  <a:srgbClr val="333333"/>
                </a:solidFill>
                <a:latin typeface="Georgia" panose="02040502050405020303" pitchFamily="18" charset="0"/>
              </a:rPr>
              <a:t>For the majority of low demand questions, the required formula will be supplied so students will not need to recall it. </a:t>
            </a:r>
          </a:p>
          <a:p>
            <a:endParaRPr lang="en-GB" sz="2400" dirty="0">
              <a:solidFill>
                <a:srgbClr val="333333"/>
              </a:solidFill>
              <a:latin typeface="Georgia" panose="02040502050405020303" pitchFamily="18" charset="0"/>
            </a:endParaRPr>
          </a:p>
          <a:p>
            <a:r>
              <a:rPr lang="en-GB" sz="2400" dirty="0">
                <a:solidFill>
                  <a:srgbClr val="333333"/>
                </a:solidFill>
                <a:latin typeface="Georgia" panose="02040502050405020303" pitchFamily="18" charset="0"/>
              </a:rPr>
              <a:t>What they will need, however, is support in inserting the values correctly. Providing a framework can be very helpful.</a:t>
            </a:r>
            <a:endParaRPr lang="en-GB" sz="2400" dirty="0"/>
          </a:p>
        </p:txBody>
      </p:sp>
    </p:spTree>
    <p:extLst>
      <p:ext uri="{BB962C8B-B14F-4D97-AF65-F5344CB8AC3E}">
        <p14:creationId xmlns:p14="http://schemas.microsoft.com/office/powerpoint/2010/main" val="1312469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Screenshot 2019-10-27 at 17.47.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48" y="148466"/>
            <a:ext cx="10196856" cy="670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29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601" y="236511"/>
            <a:ext cx="10951780" cy="461665"/>
          </a:xfrm>
          <a:prstGeom prst="rect">
            <a:avLst/>
          </a:prstGeom>
        </p:spPr>
        <p:txBody>
          <a:bodyPr wrap="square">
            <a:spAutoFit/>
          </a:bodyPr>
          <a:lstStyle/>
          <a:p>
            <a:r>
              <a:rPr lang="en-GB" sz="2400" dirty="0">
                <a:solidFill>
                  <a:srgbClr val="333333"/>
                </a:solidFill>
                <a:latin typeface="Georgia" panose="02040502050405020303" pitchFamily="18" charset="0"/>
              </a:rPr>
              <a:t>Clearly indicating where the data came from is useful.</a:t>
            </a:r>
            <a:endParaRPr lang="en-GB" sz="2400" dirty="0"/>
          </a:p>
        </p:txBody>
      </p:sp>
      <p:pic>
        <p:nvPicPr>
          <p:cNvPr id="5122" name="Picture 2" descr="Screenshot 2019-10-27 at 17.55.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397" y="698176"/>
            <a:ext cx="9382562" cy="624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7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Screenshot 2019-10-27 at 18.01.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070" y="387657"/>
            <a:ext cx="9715226" cy="647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7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0787" y="1564860"/>
            <a:ext cx="7545882" cy="2677656"/>
          </a:xfrm>
          <a:prstGeom prst="rect">
            <a:avLst/>
          </a:prstGeom>
        </p:spPr>
        <p:txBody>
          <a:bodyPr wrap="square">
            <a:spAutoFit/>
          </a:bodyPr>
          <a:lstStyle/>
          <a:p>
            <a:pPr fontAlgn="base"/>
            <a:r>
              <a:rPr lang="en-GB" sz="2800" dirty="0"/>
              <a:t>The FIFA acronym stands for:</a:t>
            </a:r>
          </a:p>
          <a:p>
            <a:pPr fontAlgn="base"/>
            <a:endParaRPr lang="en-GB" sz="2800" dirty="0"/>
          </a:p>
          <a:p>
            <a:pPr fontAlgn="base"/>
            <a:r>
              <a:rPr lang="en-GB" sz="2800" dirty="0">
                <a:solidFill>
                  <a:srgbClr val="FF0000"/>
                </a:solidFill>
              </a:rPr>
              <a:t>F</a:t>
            </a:r>
            <a:r>
              <a:rPr lang="en-GB" sz="2800" dirty="0"/>
              <a:t>ORMULA		- Lookup/recall/infer</a:t>
            </a:r>
          </a:p>
          <a:p>
            <a:pPr fontAlgn="base"/>
            <a:r>
              <a:rPr lang="en-GB" sz="2800" dirty="0">
                <a:solidFill>
                  <a:srgbClr val="FF0000"/>
                </a:solidFill>
              </a:rPr>
              <a:t>I</a:t>
            </a:r>
            <a:r>
              <a:rPr lang="en-GB" sz="2800" dirty="0"/>
              <a:t>NSERT VALUES	- Decode from the question</a:t>
            </a:r>
          </a:p>
          <a:p>
            <a:pPr fontAlgn="base"/>
            <a:r>
              <a:rPr lang="en-GB" sz="2800" dirty="0">
                <a:solidFill>
                  <a:srgbClr val="FF0000"/>
                </a:solidFill>
              </a:rPr>
              <a:t>F</a:t>
            </a:r>
            <a:r>
              <a:rPr lang="en-GB" sz="2800" dirty="0"/>
              <a:t>INE TUNE		- Simplify maths</a:t>
            </a:r>
          </a:p>
          <a:p>
            <a:pPr fontAlgn="base"/>
            <a:r>
              <a:rPr lang="en-GB" sz="2800" dirty="0">
                <a:solidFill>
                  <a:srgbClr val="FF0000"/>
                </a:solidFill>
              </a:rPr>
              <a:t>A</a:t>
            </a:r>
            <a:r>
              <a:rPr lang="en-GB" sz="2800" dirty="0"/>
              <a:t>NSWER		- Calculate and answer</a:t>
            </a:r>
          </a:p>
        </p:txBody>
      </p:sp>
      <p:sp>
        <p:nvSpPr>
          <p:cNvPr id="5" name="Title 1"/>
          <p:cNvSpPr>
            <a:spLocks noGrp="1"/>
          </p:cNvSpPr>
          <p:nvPr>
            <p:ph type="title"/>
          </p:nvPr>
        </p:nvSpPr>
        <p:spPr>
          <a:xfrm>
            <a:off x="560787" y="201856"/>
            <a:ext cx="8434589" cy="714582"/>
          </a:xfrm>
        </p:spPr>
        <p:txBody>
          <a:bodyPr/>
          <a:lstStyle/>
          <a:p>
            <a:r>
              <a:rPr lang="en-GB" dirty="0"/>
              <a:t>The FIFA method.</a:t>
            </a:r>
          </a:p>
        </p:txBody>
      </p:sp>
    </p:spTree>
    <p:extLst>
      <p:ext uri="{BB962C8B-B14F-4D97-AF65-F5344CB8AC3E}">
        <p14:creationId xmlns:p14="http://schemas.microsoft.com/office/powerpoint/2010/main" val="1955265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977" y="234079"/>
            <a:ext cx="8434589" cy="1325563"/>
          </a:xfrm>
        </p:spPr>
        <p:txBody>
          <a:bodyPr/>
          <a:lstStyle/>
          <a:p>
            <a:r>
              <a:rPr lang="en-GB" dirty="0"/>
              <a:t>Limits on measurements</a:t>
            </a:r>
          </a:p>
        </p:txBody>
      </p:sp>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13977" y="1559642"/>
            <a:ext cx="7713373" cy="4801314"/>
          </a:xfrm>
          <a:prstGeom prst="rect">
            <a:avLst/>
          </a:prstGeom>
        </p:spPr>
        <p:txBody>
          <a:bodyPr wrap="square">
            <a:spAutoFit/>
          </a:bodyPr>
          <a:lstStyle/>
          <a:p>
            <a:r>
              <a:rPr lang="en-GB" sz="2400" dirty="0"/>
              <a:t>School stopwatches often measure to a hundredth of a second giving values like 23.34 seconds… however it is not physically possible to measure that accurately.</a:t>
            </a:r>
          </a:p>
          <a:p>
            <a:endParaRPr lang="en-GB" sz="2400" dirty="0"/>
          </a:p>
          <a:p>
            <a:r>
              <a:rPr lang="en-GB" sz="2400" dirty="0"/>
              <a:t>A good human reaction time could be 0.2 seconds meaning that this value is…</a:t>
            </a:r>
          </a:p>
          <a:p>
            <a:endParaRPr lang="en-GB" sz="2400" dirty="0"/>
          </a:p>
          <a:p>
            <a:r>
              <a:rPr lang="en-GB" sz="2400" dirty="0"/>
              <a:t>23.34 ± 0.2 seconds</a:t>
            </a:r>
          </a:p>
          <a:p>
            <a:endParaRPr lang="en-GB" sz="2400" dirty="0"/>
          </a:p>
          <a:p>
            <a:r>
              <a:rPr lang="en-GB" sz="2400" dirty="0"/>
              <a:t>… thus making the 4 irrelevant.</a:t>
            </a:r>
          </a:p>
          <a:p>
            <a:endParaRPr lang="en-GB" sz="2400" dirty="0"/>
          </a:p>
          <a:p>
            <a:r>
              <a:rPr lang="en-GB" sz="2400" dirty="0"/>
              <a:t>23.3 ± 0.2 seconds</a:t>
            </a:r>
            <a:endParaRPr lang="it-IT" sz="2400" dirty="0"/>
          </a:p>
          <a:p>
            <a:endParaRPr lang="en-GB" dirty="0"/>
          </a:p>
        </p:txBody>
      </p:sp>
    </p:spTree>
    <p:extLst>
      <p:ext uri="{BB962C8B-B14F-4D97-AF65-F5344CB8AC3E}">
        <p14:creationId xmlns:p14="http://schemas.microsoft.com/office/powerpoint/2010/main" val="225830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13977" y="1161048"/>
            <a:ext cx="8164130" cy="5816977"/>
          </a:xfrm>
          <a:prstGeom prst="rect">
            <a:avLst/>
          </a:prstGeom>
        </p:spPr>
        <p:txBody>
          <a:bodyPr wrap="square">
            <a:spAutoFit/>
          </a:bodyPr>
          <a:lstStyle/>
          <a:p>
            <a:r>
              <a:rPr lang="en-GB" sz="2400" dirty="0"/>
              <a:t>A feather falls 2.2 meters In 1.3 seconds.</a:t>
            </a:r>
          </a:p>
          <a:p>
            <a:endParaRPr lang="en-GB" sz="2400" dirty="0"/>
          </a:p>
          <a:p>
            <a:endParaRPr lang="en-GB" sz="2400" dirty="0"/>
          </a:p>
          <a:p>
            <a:endParaRPr lang="en-GB" sz="2400" dirty="0"/>
          </a:p>
          <a:p>
            <a:endParaRPr lang="en-GB" sz="2400" dirty="0"/>
          </a:p>
          <a:p>
            <a:r>
              <a:rPr lang="en-GB" sz="2400" dirty="0"/>
              <a:t>Many of these decimal places are pointless due to the limits on measuring equipment, however, more damagingly that answer suggests an accuracy of measurement that does not exist.</a:t>
            </a:r>
          </a:p>
          <a:p>
            <a:endParaRPr lang="en-GB" sz="2400" dirty="0"/>
          </a:p>
          <a:p>
            <a:r>
              <a:rPr lang="en-GB" sz="2400" dirty="0"/>
              <a:t>A useful rule of thumb is to round the result to the same number of significant figures as the measured value with the fewest significant figures. This means that the precision of the result is determined by the least precise value used in the calculation.   </a:t>
            </a:r>
          </a:p>
          <a:p>
            <a:endParaRPr lang="it-IT" dirty="0"/>
          </a:p>
          <a:p>
            <a:endParaRPr lang="en-GB" dirty="0"/>
          </a:p>
        </p:txBody>
      </p:sp>
      <mc:AlternateContent xmlns:mc="http://schemas.openxmlformats.org/markup-compatibility/2006" xmlns:a14="http://schemas.microsoft.com/office/drawing/2010/main">
        <mc:Choice Requires="a14">
          <p:sp>
            <p:nvSpPr>
              <p:cNvPr id="3" name="TextBox 2"/>
              <p:cNvSpPr txBox="1"/>
              <p:nvPr/>
            </p:nvSpPr>
            <p:spPr>
              <a:xfrm>
                <a:off x="3413977" y="1936601"/>
                <a:ext cx="6588983" cy="6939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𝑆𝑝𝑒𝑒𝑑</m:t>
                      </m:r>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𝐷𝑖𝑠𝑡𝑎𝑛𝑐𝑒</m:t>
                          </m:r>
                        </m:num>
                        <m:den>
                          <m:r>
                            <a:rPr lang="en-GB" sz="2400" b="0" i="1" smtClean="0">
                              <a:latin typeface="Cambria Math" panose="02040503050406030204" pitchFamily="18" charset="0"/>
                            </a:rPr>
                            <m:t>𝑇𝑖𝑚𝑒</m:t>
                          </m:r>
                        </m:den>
                      </m:f>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2.2</m:t>
                          </m:r>
                        </m:num>
                        <m:den>
                          <m:r>
                            <a:rPr lang="en-GB" sz="2400" b="0" i="1" smtClean="0">
                              <a:latin typeface="Cambria Math" panose="02040503050406030204" pitchFamily="18" charset="0"/>
                            </a:rPr>
                            <m:t>1.3</m:t>
                          </m:r>
                        </m:den>
                      </m:f>
                      <m:r>
                        <a:rPr lang="en-GB" sz="2400" b="0" i="1" smtClean="0">
                          <a:latin typeface="Cambria Math" panose="02040503050406030204" pitchFamily="18" charset="0"/>
                        </a:rPr>
                        <m:t>=1.69230769231 </m:t>
                      </m:r>
                      <m:r>
                        <a:rPr lang="en-GB" sz="2400" b="0" i="1" smtClean="0">
                          <a:latin typeface="Cambria Math" panose="02040503050406030204" pitchFamily="18" charset="0"/>
                        </a:rPr>
                        <m:t>𝑚</m:t>
                      </m:r>
                      <m:r>
                        <a:rPr lang="en-GB" sz="2400" b="0" i="1" smtClean="0">
                          <a:latin typeface="Cambria Math" panose="02040503050406030204" pitchFamily="18" charset="0"/>
                        </a:rPr>
                        <m:t>/</m:t>
                      </m:r>
                      <m:r>
                        <a:rPr lang="en-GB" sz="2400" b="0" i="1" smtClean="0">
                          <a:latin typeface="Cambria Math" panose="02040503050406030204" pitchFamily="18" charset="0"/>
                        </a:rPr>
                        <m:t>𝑠</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3413977" y="1936601"/>
                <a:ext cx="6588983" cy="693908"/>
              </a:xfrm>
              <a:prstGeom prst="rect">
                <a:avLst/>
              </a:prstGeom>
              <a:blipFill>
                <a:blip r:embed="rId3"/>
                <a:stretch>
                  <a:fillRect/>
                </a:stretch>
              </a:blipFill>
            </p:spPr>
            <p:txBody>
              <a:bodyPr/>
              <a:lstStyle/>
              <a:p>
                <a:r>
                  <a:rPr lang="en-GB">
                    <a:noFill/>
                  </a:rPr>
                  <a:t> </a:t>
                </a:r>
              </a:p>
            </p:txBody>
          </p:sp>
        </mc:Fallback>
      </mc:AlternateContent>
      <p:sp>
        <p:nvSpPr>
          <p:cNvPr id="10" name="Title 1"/>
          <p:cNvSpPr>
            <a:spLocks noGrp="1"/>
          </p:cNvSpPr>
          <p:nvPr>
            <p:ph type="title"/>
          </p:nvPr>
        </p:nvSpPr>
        <p:spPr>
          <a:xfrm>
            <a:off x="3413977" y="-2787"/>
            <a:ext cx="8434589" cy="1325563"/>
          </a:xfrm>
        </p:spPr>
        <p:txBody>
          <a:bodyPr/>
          <a:lstStyle/>
          <a:p>
            <a:r>
              <a:rPr lang="en-GB" dirty="0"/>
              <a:t>Significant figures and calculations</a:t>
            </a:r>
          </a:p>
        </p:txBody>
      </p:sp>
      <mc:AlternateContent xmlns:mc="http://schemas.openxmlformats.org/markup-compatibility/2006" xmlns:a14="http://schemas.microsoft.com/office/drawing/2010/main">
        <mc:Choice Requires="a14">
          <p:sp>
            <p:nvSpPr>
              <p:cNvPr id="17" name="TextBox 16"/>
              <p:cNvSpPr txBox="1"/>
              <p:nvPr/>
            </p:nvSpPr>
            <p:spPr>
              <a:xfrm>
                <a:off x="10132148" y="2117279"/>
                <a:ext cx="13167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mtClean="0"/>
                        <m:t>≈</m:t>
                      </m:r>
                      <m:r>
                        <a:rPr lang="en-GB" b="0" i="1" smtClean="0">
                          <a:latin typeface="Cambria Math" panose="02040503050406030204" pitchFamily="18" charset="0"/>
                        </a:rPr>
                        <m:t>  </m:t>
                      </m:r>
                      <m:r>
                        <a:rPr lang="en-GB" sz="2400" b="0" i="1" smtClean="0">
                          <a:latin typeface="Cambria Math" panose="02040503050406030204" pitchFamily="18" charset="0"/>
                        </a:rPr>
                        <m:t>1.7 </m:t>
                      </m:r>
                      <m:r>
                        <a:rPr lang="en-GB" sz="2400" b="0" i="1" smtClean="0">
                          <a:latin typeface="Cambria Math" panose="02040503050406030204" pitchFamily="18" charset="0"/>
                        </a:rPr>
                        <m:t>𝑚</m:t>
                      </m:r>
                      <m:r>
                        <a:rPr lang="en-GB" sz="2400" b="0" i="1" smtClean="0">
                          <a:latin typeface="Cambria Math" panose="02040503050406030204" pitchFamily="18" charset="0"/>
                        </a:rPr>
                        <m:t>/</m:t>
                      </m:r>
                      <m:r>
                        <a:rPr lang="en-GB" sz="2400" b="0" i="1" smtClean="0">
                          <a:latin typeface="Cambria Math" panose="02040503050406030204" pitchFamily="18" charset="0"/>
                        </a:rPr>
                        <m:t>𝑠</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0132148" y="2117279"/>
                <a:ext cx="1316771" cy="369332"/>
              </a:xfrm>
              <a:prstGeom prst="rect">
                <a:avLst/>
              </a:prstGeom>
              <a:blipFill>
                <a:blip r:embed="rId4"/>
                <a:stretch>
                  <a:fillRect l="-926" r="-2778" b="-34426"/>
                </a:stretch>
              </a:blipFill>
            </p:spPr>
            <p:txBody>
              <a:bodyPr/>
              <a:lstStyle/>
              <a:p>
                <a:r>
                  <a:rPr lang="en-GB">
                    <a:noFill/>
                  </a:rPr>
                  <a:t> </a:t>
                </a:r>
              </a:p>
            </p:txBody>
          </p:sp>
        </mc:Fallback>
      </mc:AlternateContent>
    </p:spTree>
    <p:extLst>
      <p:ext uri="{BB962C8B-B14F-4D97-AF65-F5344CB8AC3E}">
        <p14:creationId xmlns:p14="http://schemas.microsoft.com/office/powerpoint/2010/main" val="1783020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61681" y="182563"/>
            <a:ext cx="10515600" cy="1325563"/>
          </a:xfrm>
        </p:spPr>
        <p:txBody>
          <a:bodyPr/>
          <a:lstStyle/>
          <a:p>
            <a:r>
              <a:rPr lang="en-GB" dirty="0"/>
              <a:t>Standard form and communication</a:t>
            </a:r>
          </a:p>
        </p:txBody>
      </p:sp>
      <p:sp>
        <p:nvSpPr>
          <p:cNvPr id="2" name="Rectangle 1"/>
          <p:cNvSpPr/>
          <p:nvPr/>
        </p:nvSpPr>
        <p:spPr>
          <a:xfrm>
            <a:off x="365324" y="1508126"/>
            <a:ext cx="8441219" cy="3416320"/>
          </a:xfrm>
          <a:prstGeom prst="rect">
            <a:avLst/>
          </a:prstGeom>
        </p:spPr>
        <p:txBody>
          <a:bodyPr wrap="square">
            <a:spAutoFit/>
          </a:bodyPr>
          <a:lstStyle/>
          <a:p>
            <a:r>
              <a:rPr lang="en-GB" sz="2400" dirty="0"/>
              <a:t>Science is a language, much is communicated verbally. Numbers are not easy to communicate verbally so in science it makes sense to speak in pre-fixes.</a:t>
            </a:r>
          </a:p>
          <a:p>
            <a:endParaRPr lang="en-GB" sz="2400" dirty="0"/>
          </a:p>
          <a:p>
            <a:r>
              <a:rPr lang="en-GB" sz="2400" dirty="0"/>
              <a:t>e.g. laser physics deals a lot with viable light. Visible light is between 400-700nm so we tend to communicate in nano meters. </a:t>
            </a:r>
          </a:p>
          <a:p>
            <a:endParaRPr lang="en-GB" sz="2400" dirty="0"/>
          </a:p>
          <a:p>
            <a:r>
              <a:rPr lang="en-GB" sz="2400" dirty="0"/>
              <a:t>Red light is 680 nm.</a:t>
            </a:r>
          </a:p>
          <a:p>
            <a:endParaRPr lang="en-GB" sz="2400" dirty="0"/>
          </a:p>
        </p:txBody>
      </p:sp>
    </p:spTree>
    <p:extLst>
      <p:ext uri="{BB962C8B-B14F-4D97-AF65-F5344CB8AC3E}">
        <p14:creationId xmlns:p14="http://schemas.microsoft.com/office/powerpoint/2010/main" val="34824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61681" y="182563"/>
            <a:ext cx="10515600" cy="1325563"/>
          </a:xfrm>
        </p:spPr>
        <p:txBody>
          <a:bodyPr/>
          <a:lstStyle/>
          <a:p>
            <a:r>
              <a:rPr lang="en-GB" dirty="0"/>
              <a:t>Pre-Fix form</a:t>
            </a:r>
          </a:p>
        </p:txBody>
      </p:sp>
      <p:sp>
        <p:nvSpPr>
          <p:cNvPr id="2" name="Rectangle 1"/>
          <p:cNvSpPr/>
          <p:nvPr/>
        </p:nvSpPr>
        <p:spPr>
          <a:xfrm>
            <a:off x="365324" y="1508126"/>
            <a:ext cx="8441219"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Red light =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680 x10</a:t>
            </a:r>
            <a:r>
              <a:rPr kumimoji="0" lang="en-GB" sz="2800" b="1" i="0" u="none" strike="noStrike" kern="1200" cap="none" spc="0" normalizeH="0" baseline="30000" noProof="0" dirty="0">
                <a:ln>
                  <a:noFill/>
                </a:ln>
                <a:solidFill>
                  <a:prstClr val="black"/>
                </a:solidFill>
                <a:effectLst/>
                <a:uLnTx/>
                <a:uFillTx/>
                <a:latin typeface="Calibri" panose="020F0502020204030204"/>
                <a:ea typeface="+mn-ea"/>
                <a:cs typeface="+mn-cs"/>
              </a:rPr>
              <a:t>-9</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NOT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6.8 x10</a:t>
            </a:r>
            <a:r>
              <a:rPr kumimoji="0" lang="en-GB" sz="2800" b="1" i="0" u="none" strike="noStrike" kern="1200" cap="none" spc="0" normalizeH="0" baseline="30000" noProof="0" dirty="0">
                <a:ln>
                  <a:noFill/>
                </a:ln>
                <a:solidFill>
                  <a:prstClr val="black"/>
                </a:solidFill>
                <a:effectLst/>
                <a:uLnTx/>
                <a:uFillTx/>
                <a:latin typeface="Calibri" panose="020F0502020204030204"/>
                <a:ea typeface="+mn-ea"/>
                <a:cs typeface="+mn-cs"/>
              </a:rPr>
              <a:t>-7</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 no prefix exists for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x10</a:t>
            </a:r>
            <a:r>
              <a:rPr kumimoji="0" lang="en-GB" sz="2800" b="1" i="0" u="none" strike="noStrike" kern="1200" cap="none" spc="0" normalizeH="0" baseline="30000" noProof="0" dirty="0">
                <a:ln>
                  <a:noFill/>
                </a:ln>
                <a:solidFill>
                  <a:prstClr val="black"/>
                </a:solidFill>
                <a:effectLst/>
                <a:uLnTx/>
                <a:uFillTx/>
                <a:latin typeface="Calibri" panose="020F0502020204030204"/>
                <a:ea typeface="+mn-ea"/>
                <a:cs typeface="+mn-cs"/>
              </a:rPr>
              <a:t>-7</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When we speak this number in science we say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six hundred and eighty nano 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When we write the number however is it not in standard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680 x10</a:t>
            </a:r>
            <a:r>
              <a:rPr kumimoji="0" lang="en-GB" sz="2400" b="1" i="0" u="none" strike="noStrike" kern="1200" cap="none" spc="0" normalizeH="0" baseline="30000" noProof="0" dirty="0">
                <a:ln>
                  <a:noFill/>
                </a:ln>
                <a:solidFill>
                  <a:prstClr val="black"/>
                </a:solidFill>
                <a:effectLst/>
                <a:uLnTx/>
                <a:uFillTx/>
                <a:latin typeface="Calibri" panose="020F0502020204030204"/>
                <a:ea typeface="+mn-ea"/>
                <a:cs typeface="+mn-cs"/>
              </a:rPr>
              <a:t>-9</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is pre-fix form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 it uses the language of the pre-fix not standard form.</a:t>
            </a: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694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61681" y="182563"/>
            <a:ext cx="10515600" cy="1325563"/>
          </a:xfrm>
        </p:spPr>
        <p:txBody>
          <a:bodyPr/>
          <a:lstStyle/>
          <a:p>
            <a:r>
              <a:rPr lang="en-GB" dirty="0"/>
              <a:t>Pre-fix form and communication</a:t>
            </a:r>
          </a:p>
        </p:txBody>
      </p:sp>
      <p:pic>
        <p:nvPicPr>
          <p:cNvPr id="6" name="Picture 5"/>
          <p:cNvPicPr>
            <a:picLocks noChangeAspect="1"/>
          </p:cNvPicPr>
          <p:nvPr/>
        </p:nvPicPr>
        <p:blipFill>
          <a:blip r:embed="rId3"/>
          <a:stretch>
            <a:fillRect/>
          </a:stretch>
        </p:blipFill>
        <p:spPr>
          <a:xfrm>
            <a:off x="1584552" y="2207078"/>
            <a:ext cx="5266867" cy="2822122"/>
          </a:xfrm>
          <a:prstGeom prst="rect">
            <a:avLst/>
          </a:prstGeom>
        </p:spPr>
      </p:pic>
      <p:cxnSp>
        <p:nvCxnSpPr>
          <p:cNvPr id="3" name="Straight Connector 2">
            <a:extLst>
              <a:ext uri="{FF2B5EF4-FFF2-40B4-BE49-F238E27FC236}">
                <a16:creationId xmlns:a16="http://schemas.microsoft.com/office/drawing/2014/main" id="{116B8475-B50C-AE68-1E90-CEF8BA14A423}"/>
              </a:ext>
            </a:extLst>
          </p:cNvPr>
          <p:cNvCxnSpPr/>
          <p:nvPr/>
        </p:nvCxnSpPr>
        <p:spPr>
          <a:xfrm flipV="1">
            <a:off x="4572000" y="2358189"/>
            <a:ext cx="1167063" cy="216569"/>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8883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2"/>
          <a:srcRect l="6116"/>
          <a:stretch/>
        </p:blipFill>
        <p:spPr>
          <a:xfrm>
            <a:off x="6332398" y="461184"/>
            <a:ext cx="5659582" cy="5601045"/>
          </a:xfrm>
          <a:prstGeom prst="rect">
            <a:avLst/>
          </a:prstGeom>
        </p:spPr>
      </p:pic>
      <p:pic>
        <p:nvPicPr>
          <p:cNvPr id="4" name="Picture 3"/>
          <p:cNvPicPr>
            <a:picLocks noChangeAspect="1"/>
          </p:cNvPicPr>
          <p:nvPr/>
        </p:nvPicPr>
        <p:blipFill>
          <a:blip r:embed="rId3"/>
          <a:stretch>
            <a:fillRect/>
          </a:stretch>
        </p:blipFill>
        <p:spPr>
          <a:xfrm>
            <a:off x="200020" y="461184"/>
            <a:ext cx="5895980" cy="5824404"/>
          </a:xfrm>
          <a:prstGeom prst="rect">
            <a:avLst/>
          </a:prstGeom>
        </p:spPr>
      </p:pic>
    </p:spTree>
    <p:extLst>
      <p:ext uri="{BB962C8B-B14F-4D97-AF65-F5344CB8AC3E}">
        <p14:creationId xmlns:p14="http://schemas.microsoft.com/office/powerpoint/2010/main" val="203664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6032688" y="564629"/>
            <a:ext cx="5731388" cy="5415319"/>
          </a:xfrm>
          <a:prstGeom prst="rect">
            <a:avLst/>
          </a:prstGeom>
        </p:spPr>
      </p:pic>
      <p:pic>
        <p:nvPicPr>
          <p:cNvPr id="4" name="Picture 3"/>
          <p:cNvPicPr>
            <a:picLocks noChangeAspect="1"/>
          </p:cNvPicPr>
          <p:nvPr/>
        </p:nvPicPr>
        <p:blipFill>
          <a:blip r:embed="rId3"/>
          <a:stretch>
            <a:fillRect/>
          </a:stretch>
        </p:blipFill>
        <p:spPr>
          <a:xfrm>
            <a:off x="58189" y="564629"/>
            <a:ext cx="5824390" cy="5415319"/>
          </a:xfrm>
          <a:prstGeom prst="rect">
            <a:avLst/>
          </a:prstGeom>
        </p:spPr>
      </p:pic>
    </p:spTree>
    <p:extLst>
      <p:ext uri="{BB962C8B-B14F-4D97-AF65-F5344CB8AC3E}">
        <p14:creationId xmlns:p14="http://schemas.microsoft.com/office/powerpoint/2010/main" val="136484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lstStyle/>
          <a:p>
            <a:pPr marL="0" indent="0">
              <a:buNone/>
            </a:pPr>
            <a:r>
              <a:rPr lang="en-GB" dirty="0"/>
              <a:t>All question examples plagiarised from </a:t>
            </a:r>
            <a:r>
              <a:rPr lang="en-GB" dirty="0">
                <a:hlinkClick r:id="rId2"/>
              </a:rPr>
              <a:t>https://emc2andallthat.wordpress.com/2019/10/27/fifa-for-the-gcse-physics-calculation-win/</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6732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73676" y="1536174"/>
            <a:ext cx="7245777" cy="3970318"/>
          </a:xfrm>
          <a:prstGeom prst="rect">
            <a:avLst/>
          </a:prstGeom>
        </p:spPr>
        <p:txBody>
          <a:bodyPr wrap="square">
            <a:spAutoFit/>
          </a:bodyPr>
          <a:lstStyle/>
          <a:p>
            <a:pPr fontAlgn="base"/>
            <a:r>
              <a:rPr lang="en-GB" sz="2800" b="0" i="0" dirty="0">
                <a:solidFill>
                  <a:srgbClr val="333333"/>
                </a:solidFill>
                <a:effectLst/>
                <a:latin typeface="Georgia" panose="02040502050405020303" pitchFamily="18" charset="0"/>
              </a:rPr>
              <a:t>There are two rules to rearranging equations.</a:t>
            </a:r>
          </a:p>
          <a:p>
            <a:pPr fontAlgn="base"/>
            <a:endParaRPr lang="en-GB" sz="2800" dirty="0">
              <a:solidFill>
                <a:srgbClr val="333333"/>
              </a:solidFill>
              <a:latin typeface="Georgia" panose="02040502050405020303" pitchFamily="18" charset="0"/>
            </a:endParaRPr>
          </a:p>
          <a:p>
            <a:pPr marL="457200" indent="-457200" fontAlgn="base">
              <a:buAutoNum type="arabicParenR"/>
            </a:pPr>
            <a:r>
              <a:rPr lang="en-GB" sz="2800" b="0" i="0" dirty="0">
                <a:solidFill>
                  <a:srgbClr val="333333"/>
                </a:solidFill>
                <a:effectLst/>
                <a:latin typeface="Georgia" panose="02040502050405020303" pitchFamily="18" charset="0"/>
              </a:rPr>
              <a:t>You can do anything to one side of an equation AS LONG as you do it to the other side.</a:t>
            </a:r>
          </a:p>
          <a:p>
            <a:pPr marL="457200" indent="-457200" fontAlgn="base">
              <a:buAutoNum type="arabicParenR"/>
            </a:pPr>
            <a:endParaRPr lang="en-GB" sz="2800" dirty="0">
              <a:solidFill>
                <a:srgbClr val="333333"/>
              </a:solidFill>
              <a:latin typeface="Georgia" panose="02040502050405020303" pitchFamily="18" charset="0"/>
            </a:endParaRPr>
          </a:p>
          <a:p>
            <a:pPr marL="457200" indent="-457200" fontAlgn="base">
              <a:buAutoNum type="arabicParenR"/>
            </a:pPr>
            <a:endParaRPr lang="en-GB" sz="2800" b="0" i="0" dirty="0">
              <a:solidFill>
                <a:srgbClr val="333333"/>
              </a:solidFill>
              <a:effectLst/>
              <a:latin typeface="Georgia" panose="02040502050405020303" pitchFamily="18" charset="0"/>
            </a:endParaRPr>
          </a:p>
          <a:p>
            <a:pPr marL="457200" indent="-457200" fontAlgn="base">
              <a:buAutoNum type="arabicParenR"/>
            </a:pPr>
            <a:r>
              <a:rPr lang="en-GB" sz="2800" dirty="0">
                <a:solidFill>
                  <a:srgbClr val="333333"/>
                </a:solidFill>
                <a:latin typeface="Georgia" panose="02040502050405020303" pitchFamily="18" charset="0"/>
              </a:rPr>
              <a:t>Anything divided by itself is 1.</a:t>
            </a:r>
            <a:endParaRPr lang="en-GB" sz="2800" b="0" i="0" dirty="0">
              <a:solidFill>
                <a:srgbClr val="333333"/>
              </a:solidFill>
              <a:effectLst/>
              <a:latin typeface="Georgia" panose="02040502050405020303" pitchFamily="18" charset="0"/>
            </a:endParaRPr>
          </a:p>
        </p:txBody>
      </p:sp>
      <p:sp>
        <p:nvSpPr>
          <p:cNvPr id="5" name="Title 1"/>
          <p:cNvSpPr>
            <a:spLocks noGrp="1"/>
          </p:cNvSpPr>
          <p:nvPr>
            <p:ph type="title"/>
          </p:nvPr>
        </p:nvSpPr>
        <p:spPr>
          <a:xfrm>
            <a:off x="3546588" y="173863"/>
            <a:ext cx="8434589" cy="714582"/>
          </a:xfrm>
        </p:spPr>
        <p:txBody>
          <a:bodyPr/>
          <a:lstStyle/>
          <a:p>
            <a:r>
              <a:rPr lang="en-GB" dirty="0"/>
              <a:t>Fine tuning</a:t>
            </a:r>
          </a:p>
        </p:txBody>
      </p:sp>
    </p:spTree>
    <p:extLst>
      <p:ext uri="{BB962C8B-B14F-4D97-AF65-F5344CB8AC3E}">
        <p14:creationId xmlns:p14="http://schemas.microsoft.com/office/powerpoint/2010/main" val="32323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73676" y="1536174"/>
            <a:ext cx="7245777" cy="769441"/>
          </a:xfrm>
          <a:prstGeom prst="rect">
            <a:avLst/>
          </a:prstGeom>
        </p:spPr>
        <p:txBody>
          <a:bodyPr wrap="square">
            <a:spAutoFit/>
          </a:bodyPr>
          <a:lstStyle/>
          <a:p>
            <a:pPr fontAlgn="base"/>
            <a:r>
              <a:rPr lang="en-GB" sz="2800" dirty="0">
                <a:solidFill>
                  <a:srgbClr val="333333"/>
                </a:solidFill>
                <a:latin typeface="Georgia" panose="02040502050405020303" pitchFamily="18" charset="0"/>
              </a:rPr>
              <a:t>E.G. 				</a:t>
            </a:r>
            <a:r>
              <a:rPr lang="en-GB" sz="3200" dirty="0"/>
              <a:t>5a+2=17</a:t>
            </a:r>
            <a:r>
              <a:rPr lang="en-GB" sz="4400" b="0" i="0" dirty="0">
                <a:solidFill>
                  <a:srgbClr val="333333"/>
                </a:solidFill>
                <a:effectLst/>
                <a:latin typeface="Georgia" panose="02040502050405020303" pitchFamily="18" charset="0"/>
              </a:rPr>
              <a:t> </a:t>
            </a:r>
          </a:p>
        </p:txBody>
      </p:sp>
      <p:sp>
        <p:nvSpPr>
          <p:cNvPr id="5" name="Title 1"/>
          <p:cNvSpPr>
            <a:spLocks noGrp="1"/>
          </p:cNvSpPr>
          <p:nvPr>
            <p:ph type="title"/>
          </p:nvPr>
        </p:nvSpPr>
        <p:spPr>
          <a:xfrm>
            <a:off x="3546588" y="173863"/>
            <a:ext cx="8434589" cy="714582"/>
          </a:xfrm>
        </p:spPr>
        <p:txBody>
          <a:bodyPr/>
          <a:lstStyle/>
          <a:p>
            <a:r>
              <a:rPr lang="en-GB" dirty="0"/>
              <a:t>Fine tuning</a:t>
            </a:r>
          </a:p>
        </p:txBody>
      </p:sp>
      <p:pic>
        <p:nvPicPr>
          <p:cNvPr id="1026" name="Picture 2" descr="https://www.ck12.org/flx/show/image/user%3ACK12Math/201304241366824651188815_c1b6931b7912f13967c4d1b6226e856e-2013042413668251400958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139" y="4173590"/>
            <a:ext cx="6213695" cy="1887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73675" y="2630178"/>
            <a:ext cx="8207501" cy="1077218"/>
          </a:xfrm>
          <a:prstGeom prst="rect">
            <a:avLst/>
          </a:prstGeom>
        </p:spPr>
        <p:txBody>
          <a:bodyPr wrap="square">
            <a:spAutoFit/>
          </a:bodyPr>
          <a:lstStyle/>
          <a:p>
            <a:r>
              <a:rPr lang="en-GB" sz="3200" dirty="0">
                <a:solidFill>
                  <a:srgbClr val="56544D"/>
                </a:solidFill>
                <a:latin typeface="ProximaNova"/>
              </a:rPr>
              <a:t>The problem can be solved if you think about the problem in terms of a balance.</a:t>
            </a:r>
            <a:r>
              <a:rPr lang="en-GB" dirty="0">
                <a:solidFill>
                  <a:srgbClr val="56544D"/>
                </a:solidFill>
                <a:latin typeface="ProximaNova"/>
              </a:rPr>
              <a:t> </a:t>
            </a:r>
            <a:endParaRPr lang="en-GB" dirty="0"/>
          </a:p>
        </p:txBody>
      </p:sp>
    </p:spTree>
    <p:extLst>
      <p:ext uri="{BB962C8B-B14F-4D97-AF65-F5344CB8AC3E}">
        <p14:creationId xmlns:p14="http://schemas.microsoft.com/office/powerpoint/2010/main" val="254372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546588" y="173863"/>
            <a:ext cx="8434589" cy="714582"/>
          </a:xfrm>
        </p:spPr>
        <p:txBody>
          <a:bodyPr/>
          <a:lstStyle/>
          <a:p>
            <a:r>
              <a:rPr lang="en-GB" dirty="0"/>
              <a:t>Fine tuning</a:t>
            </a:r>
          </a:p>
        </p:txBody>
      </p:sp>
      <p:pic>
        <p:nvPicPr>
          <p:cNvPr id="1026" name="Picture 2" descr="https://www.ck12.org/flx/show/image/user%3ACK12Math/201304241366824651188815_c1b6931b7912f13967c4d1b6226e856e-2013042413668251400958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843" y="888445"/>
            <a:ext cx="6213695" cy="1887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k12.org/flx/show/image/user%3ACK12Math/201304241366824651199659_91c2434e627bcdb6c4cc811308c117b0-2013042413668251403167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842" y="2653806"/>
            <a:ext cx="6213695" cy="414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9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546588" y="173863"/>
            <a:ext cx="8434589" cy="714582"/>
          </a:xfrm>
        </p:spPr>
        <p:txBody>
          <a:bodyPr/>
          <a:lstStyle/>
          <a:p>
            <a:r>
              <a:rPr lang="en-GB" dirty="0"/>
              <a:t>Fine tuning</a:t>
            </a:r>
          </a:p>
        </p:txBody>
      </p:sp>
      <p:pic>
        <p:nvPicPr>
          <p:cNvPr id="2050" name="Picture 2" descr="https://www.ck12.org/flx/show/image/user%3ACK12Math/201304241366824651199659_91c2434e627bcdb6c4cc811308c117b0-201304241366825140316735.png"/>
          <p:cNvPicPr>
            <a:picLocks noChangeAspect="1" noChangeArrowheads="1"/>
          </p:cNvPicPr>
          <p:nvPr/>
        </p:nvPicPr>
        <p:blipFill rotWithShape="1">
          <a:blip r:embed="rId3">
            <a:extLst>
              <a:ext uri="{28A0092B-C50C-407E-A947-70E740481C1C}">
                <a14:useLocalDpi xmlns:a14="http://schemas.microsoft.com/office/drawing/2010/main" val="0"/>
              </a:ext>
            </a:extLst>
          </a:blip>
          <a:srcRect t="51541"/>
          <a:stretch/>
        </p:blipFill>
        <p:spPr bwMode="auto">
          <a:xfrm>
            <a:off x="4128484" y="888445"/>
            <a:ext cx="6213695" cy="20110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3815255" y="3083562"/>
            <a:ext cx="8165922"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56544D"/>
                </a:solidFill>
                <a:effectLst/>
                <a:latin typeface="ProximaNova"/>
              </a:rPr>
              <a:t>Since 5 is multiplied by </a:t>
            </a:r>
            <a:r>
              <a:rPr kumimoji="0" lang="en-US" altLang="en-US" sz="2800" b="0" i="0" u="none" strike="noStrike" cap="none" normalizeH="0" baseline="0">
                <a:ln>
                  <a:noFill/>
                </a:ln>
                <a:solidFill>
                  <a:srgbClr val="56544D"/>
                </a:solidFill>
                <a:effectLst/>
                <a:latin typeface="MathJax_Math-italic"/>
              </a:rPr>
              <a:t>a</a:t>
            </a:r>
            <a:r>
              <a:rPr kumimoji="0" lang="en-US" altLang="en-US" sz="2800" b="0" i="0" u="none" strike="noStrike" cap="none" normalizeH="0" baseline="0">
                <a:ln>
                  <a:noFill/>
                </a:ln>
                <a:solidFill>
                  <a:srgbClr val="56544D"/>
                </a:solidFill>
                <a:effectLst/>
                <a:latin typeface="ProximaNova"/>
              </a:rPr>
              <a:t>, you can get </a:t>
            </a:r>
            <a:r>
              <a:rPr kumimoji="0" lang="en-US" altLang="en-US" sz="2800" b="0" i="0" u="none" strike="noStrike" cap="none" normalizeH="0" baseline="0">
                <a:ln>
                  <a:noFill/>
                </a:ln>
                <a:solidFill>
                  <a:srgbClr val="56544D"/>
                </a:solidFill>
                <a:effectLst/>
                <a:latin typeface="MathJax_Math-italic"/>
              </a:rPr>
              <a:t>a</a:t>
            </a:r>
            <a:r>
              <a:rPr kumimoji="0" lang="en-US" altLang="en-US" sz="2800" b="0" i="0" u="none" strike="noStrike" cap="none" normalizeH="0" baseline="0">
                <a:ln>
                  <a:noFill/>
                </a:ln>
                <a:solidFill>
                  <a:srgbClr val="56544D"/>
                </a:solidFill>
                <a:effectLst/>
                <a:latin typeface="ProximaNova"/>
              </a:rPr>
              <a:t> by itself (or isolate it) by </a:t>
            </a:r>
            <a:r>
              <a:rPr kumimoji="0" lang="en-US" altLang="en-US" sz="2800" b="0" i="0" u="none" strike="noStrike" cap="none" normalizeH="0" baseline="0">
                <a:ln>
                  <a:noFill/>
                </a:ln>
                <a:solidFill>
                  <a:srgbClr val="00ABA4"/>
                </a:solidFill>
                <a:effectLst/>
                <a:latin typeface="ProximaNova"/>
                <a:hlinkClick r:id="rId4" tooltip="dividing by 5"/>
              </a:rPr>
              <a:t>dividing by 5</a:t>
            </a:r>
            <a:r>
              <a:rPr kumimoji="0" lang="en-US" altLang="en-US" sz="2800" b="0" i="0" u="none" strike="noStrike" cap="none" normalizeH="0" baseline="0">
                <a:ln>
                  <a:noFill/>
                </a:ln>
                <a:solidFill>
                  <a:srgbClr val="56544D"/>
                </a:solidFill>
                <a:effectLst/>
                <a:latin typeface="ProximaNova"/>
              </a:rPr>
              <a:t>. Remember that whatever you do to one side, you have to do to the other.</a:t>
            </a:r>
            <a:r>
              <a:rPr kumimoji="0" lang="en-US" altLang="en-US" sz="1400" b="0" i="0" u="none" strike="noStrike" cap="none" normalizeH="0" baseline="0">
                <a:ln>
                  <a:noFill/>
                </a:ln>
                <a:solidFill>
                  <a:schemeClr val="tx1"/>
                </a:solidFill>
                <a:effectLst/>
              </a:rPr>
              <a:t> </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476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0"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546588" y="173863"/>
            <a:ext cx="8434589" cy="714582"/>
          </a:xfrm>
        </p:spPr>
        <p:txBody>
          <a:bodyPr/>
          <a:lstStyle/>
          <a:p>
            <a:r>
              <a:rPr lang="en-GB" dirty="0"/>
              <a:t>Fine tuning</a:t>
            </a:r>
          </a:p>
        </p:txBody>
      </p:sp>
      <p:pic>
        <p:nvPicPr>
          <p:cNvPr id="6" name="Picture 3" descr="https://www.ck12.org/flx/show/image/user%3ACK12Math/201304241366824651209800_03dcfe6cc57a49b18d934882744a656e-2013042413668251405668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977" y="1100042"/>
            <a:ext cx="6179810" cy="232895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k12.org/flx/show/image/user%3ACK12Math/201304241366824651219076_a15688b3e14733e2b6dc5e35d4f5e4e7-2013042413668251408051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031" y="3640597"/>
            <a:ext cx="6276756" cy="19041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764560" y="5756378"/>
            <a:ext cx="29322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56544D"/>
                </a:solidFill>
                <a:effectLst/>
                <a:latin typeface="ProximaNova"/>
              </a:rPr>
              <a:t>Therefore </a:t>
            </a:r>
            <a:r>
              <a:rPr kumimoji="0" lang="en-US" altLang="en-US" sz="3200" b="0" i="0" u="none" strike="noStrike" cap="none" normalizeH="0" baseline="0">
                <a:ln>
                  <a:noFill/>
                </a:ln>
                <a:solidFill>
                  <a:srgbClr val="56544D"/>
                </a:solidFill>
                <a:effectLst/>
                <a:latin typeface="MathJax_Math-italic"/>
              </a:rPr>
              <a:t>a</a:t>
            </a:r>
            <a:r>
              <a:rPr kumimoji="0" lang="en-US" altLang="en-US" sz="3200" b="0" i="0" u="none" strike="noStrike" cap="none" normalizeH="0" baseline="0">
                <a:ln>
                  <a:noFill/>
                </a:ln>
                <a:solidFill>
                  <a:srgbClr val="56544D"/>
                </a:solidFill>
                <a:effectLst/>
                <a:latin typeface="MathJax_Main"/>
              </a:rPr>
              <a:t>=3</a:t>
            </a:r>
            <a:r>
              <a:rPr kumimoji="0" lang="en-US" altLang="en-US" sz="3200" b="0" i="0" u="none" strike="noStrike" cap="none" normalizeH="0" baseline="0">
                <a:ln>
                  <a:noFill/>
                </a:ln>
                <a:solidFill>
                  <a:srgbClr val="56544D"/>
                </a:solidFill>
                <a:effectLst/>
                <a:latin typeface="ProximaNova"/>
              </a:rPr>
              <a:t>.</a:t>
            </a:r>
            <a:r>
              <a:rPr kumimoji="0" lang="en-US" altLang="en-US" sz="1600" b="0" i="0" u="none" strike="noStrike" cap="none" normalizeH="0" baseline="0">
                <a:ln>
                  <a:noFill/>
                </a:ln>
                <a:solidFill>
                  <a:schemeClr val="tx1"/>
                </a:solidFill>
                <a:effectLst/>
              </a:rPr>
              <a:t> </a:t>
            </a:r>
            <a:endParaRPr kumimoji="0" lang="en-US" altLang="en-US" sz="4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369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rm.org.uk/uploads/images/Gallery/public_sector/Sirius-Academy-3.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68755"/>
          <a:stretch/>
        </p:blipFill>
        <p:spPr bwMode="auto">
          <a:xfrm>
            <a:off x="8963696" y="0"/>
            <a:ext cx="3228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0787" y="1564860"/>
            <a:ext cx="6186854" cy="523220"/>
          </a:xfrm>
          <a:prstGeom prst="rect">
            <a:avLst/>
          </a:prstGeom>
        </p:spPr>
        <p:txBody>
          <a:bodyPr wrap="square">
            <a:spAutoFit/>
          </a:bodyPr>
          <a:lstStyle/>
          <a:p>
            <a:pPr fontAlgn="base"/>
            <a:r>
              <a:rPr lang="en-GB" sz="2800" dirty="0"/>
              <a:t>Example 1 – Beyond the form a=</a:t>
            </a:r>
            <a:r>
              <a:rPr lang="en-GB" sz="2800" dirty="0" err="1"/>
              <a:t>bc</a:t>
            </a:r>
            <a:r>
              <a:rPr lang="en-GB" sz="2800" dirty="0"/>
              <a:t>.</a:t>
            </a:r>
          </a:p>
        </p:txBody>
      </p:sp>
      <p:sp>
        <p:nvSpPr>
          <p:cNvPr id="5" name="Title 1"/>
          <p:cNvSpPr>
            <a:spLocks noGrp="1"/>
          </p:cNvSpPr>
          <p:nvPr>
            <p:ph type="title"/>
          </p:nvPr>
        </p:nvSpPr>
        <p:spPr>
          <a:xfrm>
            <a:off x="560787" y="201856"/>
            <a:ext cx="8434589" cy="714582"/>
          </a:xfrm>
        </p:spPr>
        <p:txBody>
          <a:bodyPr/>
          <a:lstStyle/>
          <a:p>
            <a:r>
              <a:rPr lang="en-GB" dirty="0"/>
              <a:t>The FIFA method.</a:t>
            </a:r>
          </a:p>
        </p:txBody>
      </p:sp>
    </p:spTree>
    <p:extLst>
      <p:ext uri="{BB962C8B-B14F-4D97-AF65-F5344CB8AC3E}">
        <p14:creationId xmlns:p14="http://schemas.microsoft.com/office/powerpoint/2010/main" val="41719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Screenshot 2019-10-27 at 16.13.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493071" cy="5588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2773" y="5659483"/>
            <a:ext cx="10801027" cy="923330"/>
          </a:xfrm>
          <a:prstGeom prst="rect">
            <a:avLst/>
          </a:prstGeom>
        </p:spPr>
        <p:txBody>
          <a:bodyPr wrap="square">
            <a:spAutoFit/>
          </a:bodyPr>
          <a:lstStyle/>
          <a:p>
            <a:r>
              <a:rPr lang="en-GB" dirty="0">
                <a:solidFill>
                  <a:srgbClr val="333333"/>
                </a:solidFill>
                <a:latin typeface="Georgia" panose="02040502050405020303" pitchFamily="18" charset="0"/>
              </a:rPr>
              <a:t>Students have to recall the relevant equation as it is not given on the Data and Formula Sheet. They write it down. This is an important step as once it is written down they no longer have to hold it in their working memory.</a:t>
            </a:r>
            <a:endParaRPr lang="en-GB" dirty="0"/>
          </a:p>
        </p:txBody>
      </p:sp>
    </p:spTree>
    <p:extLst>
      <p:ext uri="{BB962C8B-B14F-4D97-AF65-F5344CB8AC3E}">
        <p14:creationId xmlns:p14="http://schemas.microsoft.com/office/powerpoint/2010/main" val="3263171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8ADD88CD571F4EB9EA62CFCA790D3D" ma:contentTypeVersion="13" ma:contentTypeDescription="Create a new document." ma:contentTypeScope="" ma:versionID="7c17145981638a1aded49a0af516a68b">
  <xsd:schema xmlns:xsd="http://www.w3.org/2001/XMLSchema" xmlns:xs="http://www.w3.org/2001/XMLSchema" xmlns:p="http://schemas.microsoft.com/office/2006/metadata/properties" xmlns:ns1="http://schemas.microsoft.com/sharepoint/v3" xmlns:ns2="ff252984-f009-4b27-b8e4-a369c62861e6" xmlns:ns3="cf7ae9cc-c84b-4fa4-880a-0195b9bab935" targetNamespace="http://schemas.microsoft.com/office/2006/metadata/properties" ma:root="true" ma:fieldsID="7553730e8d1a624f6e87a8e9ffbc2397" ns1:_="" ns2:_="" ns3:_="">
    <xsd:import namespace="http://schemas.microsoft.com/sharepoint/v3"/>
    <xsd:import namespace="ff252984-f009-4b27-b8e4-a369c62861e6"/>
    <xsd:import namespace="cf7ae9cc-c84b-4fa4-880a-0195b9bab93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PublishingStartDate" minOccurs="0"/>
                <xsd:element ref="ns1:PublishingExpirationDate"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252984-f009-4b27-b8e4-a369c62861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f7ae9cc-c84b-4fa4-880a-0195b9bab93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620090-B38E-403F-8EDE-B840B3F1A65A}">
  <ds:schemaRefs>
    <ds:schemaRef ds:uri="http://schemas.microsoft.com/sharepoint/v3/contenttype/forms"/>
  </ds:schemaRefs>
</ds:datastoreItem>
</file>

<file path=customXml/itemProps2.xml><?xml version="1.0" encoding="utf-8"?>
<ds:datastoreItem xmlns:ds="http://schemas.openxmlformats.org/officeDocument/2006/customXml" ds:itemID="{67DA1A89-0021-4C27-AD3A-FB7A1E336E52}">
  <ds:schemaRefs>
    <ds:schemaRef ds:uri="http://schemas.openxmlformats.org/package/2006/metadata/core-properties"/>
    <ds:schemaRef ds:uri="http://purl.org/dc/elements/1.1/"/>
    <ds:schemaRef ds:uri="http://schemas.microsoft.com/office/2006/metadata/properties"/>
    <ds:schemaRef ds:uri="http://schemas.microsoft.com/sharepoint/v3"/>
    <ds:schemaRef ds:uri="ff252984-f009-4b27-b8e4-a369c62861e6"/>
    <ds:schemaRef ds:uri="http://purl.org/dc/terms/"/>
    <ds:schemaRef ds:uri="http://schemas.microsoft.com/office/infopath/2007/PartnerControls"/>
    <ds:schemaRef ds:uri="http://schemas.microsoft.com/office/2006/documentManagement/types"/>
    <ds:schemaRef ds:uri="cf7ae9cc-c84b-4fa4-880a-0195b9bab935"/>
    <ds:schemaRef ds:uri="http://www.w3.org/XML/1998/namespace"/>
    <ds:schemaRef ds:uri="http://purl.org/dc/dcmitype/"/>
  </ds:schemaRefs>
</ds:datastoreItem>
</file>

<file path=customXml/itemProps3.xml><?xml version="1.0" encoding="utf-8"?>
<ds:datastoreItem xmlns:ds="http://schemas.openxmlformats.org/officeDocument/2006/customXml" ds:itemID="{6624DAE6-7DDC-4A5B-BFBE-7D244D050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252984-f009-4b27-b8e4-a369c62861e6"/>
    <ds:schemaRef ds:uri="cf7ae9cc-c84b-4fa4-880a-0195b9bab9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1016</TotalTime>
  <Words>888</Words>
  <Application>Microsoft Office PowerPoint</Application>
  <PresentationFormat>Widescreen</PresentationFormat>
  <Paragraphs>78</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Cambria Math</vt:lpstr>
      <vt:lpstr>Georgia</vt:lpstr>
      <vt:lpstr>MathJax_Main</vt:lpstr>
      <vt:lpstr>MathJax_Math-italic</vt:lpstr>
      <vt:lpstr>ProximaNova</vt:lpstr>
      <vt:lpstr>Office Theme</vt:lpstr>
      <vt:lpstr>The Language of Maths in science</vt:lpstr>
      <vt:lpstr>The FIFA method.</vt:lpstr>
      <vt:lpstr>Fine tuning</vt:lpstr>
      <vt:lpstr>Fine tuning</vt:lpstr>
      <vt:lpstr>Fine tuning</vt:lpstr>
      <vt:lpstr>Fine tuning</vt:lpstr>
      <vt:lpstr>Fine tuning</vt:lpstr>
      <vt:lpstr>The FIFA method.</vt:lpstr>
      <vt:lpstr>PowerPoint Presentation</vt:lpstr>
      <vt:lpstr>PowerPoint Presentation</vt:lpstr>
      <vt:lpstr>PowerPoint Presentation</vt:lpstr>
      <vt:lpstr>PowerPoint Presentation</vt:lpstr>
      <vt:lpstr>PowerPoint Presentation</vt:lpstr>
      <vt:lpstr>The FIFA method.</vt:lpstr>
      <vt:lpstr>PowerPoint Presentation</vt:lpstr>
      <vt:lpstr>The FIFA method.</vt:lpstr>
      <vt:lpstr>PowerPoint Presentation</vt:lpstr>
      <vt:lpstr>PowerPoint Presentation</vt:lpstr>
      <vt:lpstr>PowerPoint Presentation</vt:lpstr>
      <vt:lpstr>Limits on measurements</vt:lpstr>
      <vt:lpstr>Significant figures and calculations</vt:lpstr>
      <vt:lpstr>Standard form and communication</vt:lpstr>
      <vt:lpstr>Pre-Fix form</vt:lpstr>
      <vt:lpstr>Pre-fix form and communication</vt:lpstr>
      <vt:lpstr>PowerPoint Presentation</vt:lpstr>
      <vt:lpstr>PowerPoint Presentation</vt:lpstr>
      <vt:lpstr>References.</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of Maths in science</dc:title>
  <dc:creator>Stephen McIntosh</dc:creator>
  <cp:lastModifiedBy>stephen mcintosh</cp:lastModifiedBy>
  <cp:revision>27</cp:revision>
  <dcterms:created xsi:type="dcterms:W3CDTF">2016-09-30T05:52:32Z</dcterms:created>
  <dcterms:modified xsi:type="dcterms:W3CDTF">2023-10-31T23:28:15Z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0x010100CA8ADD88CD571F4EB9EA62CFCA790D3D</vt:lpwstr>
  </property>
</Properties>
</file>