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6" r:id="rId9"/>
    <p:sldId id="265" r:id="rId10"/>
    <p:sldId id="264" r:id="rId11"/>
    <p:sldId id="260" r:id="rId12"/>
    <p:sldId id="262" r:id="rId13"/>
    <p:sldId id="261" r:id="rId14"/>
    <p:sldId id="267" r:id="rId15"/>
    <p:sldId id="309" r:id="rId16"/>
    <p:sldId id="268" r:id="rId17"/>
    <p:sldId id="302" r:id="rId18"/>
    <p:sldId id="308" r:id="rId19"/>
    <p:sldId id="269" r:id="rId20"/>
    <p:sldId id="280" r:id="rId21"/>
    <p:sldId id="283" r:id="rId22"/>
    <p:sldId id="284" r:id="rId23"/>
    <p:sldId id="279" r:id="rId24"/>
    <p:sldId id="271" r:id="rId25"/>
    <p:sldId id="281" r:id="rId26"/>
    <p:sldId id="270" r:id="rId27"/>
    <p:sldId id="282" r:id="rId28"/>
    <p:sldId id="287" r:id="rId29"/>
    <p:sldId id="273" r:id="rId30"/>
    <p:sldId id="285" r:id="rId31"/>
    <p:sldId id="274" r:id="rId32"/>
    <p:sldId id="289" r:id="rId33"/>
    <p:sldId id="290" r:id="rId34"/>
    <p:sldId id="291" r:id="rId35"/>
    <p:sldId id="292" r:id="rId36"/>
    <p:sldId id="293" r:id="rId37"/>
    <p:sldId id="294" r:id="rId38"/>
    <p:sldId id="278" r:id="rId39"/>
    <p:sldId id="272" r:id="rId40"/>
    <p:sldId id="275" r:id="rId41"/>
    <p:sldId id="276" r:id="rId42"/>
    <p:sldId id="277" r:id="rId43"/>
    <p:sldId id="295" r:id="rId44"/>
    <p:sldId id="296" r:id="rId45"/>
    <p:sldId id="297" r:id="rId46"/>
    <p:sldId id="298" r:id="rId47"/>
    <p:sldId id="299" r:id="rId48"/>
    <p:sldId id="300" r:id="rId49"/>
    <p:sldId id="30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55" d="100"/>
          <a:sy n="55" d="100"/>
        </p:scale>
        <p:origin x="84"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8A02F4-30EB-4398-B85D-63A0D70ADFC5}"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174688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8A02F4-30EB-4398-B85D-63A0D70ADFC5}"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251250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8A02F4-30EB-4398-B85D-63A0D70ADFC5}"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31264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8A02F4-30EB-4398-B85D-63A0D70ADFC5}"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284599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8A02F4-30EB-4398-B85D-63A0D70ADFC5}"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301236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8A02F4-30EB-4398-B85D-63A0D70ADFC5}"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11526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8A02F4-30EB-4398-B85D-63A0D70ADFC5}" type="datetimeFigureOut">
              <a:rPr lang="en-GB" smtClean="0"/>
              <a:t>31/10/2023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198206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8A02F4-30EB-4398-B85D-63A0D70ADFC5}" type="datetimeFigureOut">
              <a:rPr lang="en-GB" smtClean="0"/>
              <a:t>31/10/2023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62274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A02F4-30EB-4398-B85D-63A0D70ADFC5}" type="datetimeFigureOut">
              <a:rPr lang="en-GB" smtClean="0"/>
              <a:t>31/10/2023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93496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8A02F4-30EB-4398-B85D-63A0D70ADFC5}"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35735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8A02F4-30EB-4398-B85D-63A0D70ADFC5}"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172907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A02F4-30EB-4398-B85D-63A0D70ADFC5}" type="datetimeFigureOut">
              <a:rPr lang="en-GB" smtClean="0"/>
              <a:t>31/10/2023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E35C2-1236-4C3E-BDB3-D7EA8A342D3D}" type="slidenum">
              <a:rPr lang="en-GB" smtClean="0"/>
              <a:t>‹#›</a:t>
            </a:fld>
            <a:endParaRPr lang="en-GB"/>
          </a:p>
        </p:txBody>
      </p:sp>
    </p:spTree>
    <p:extLst>
      <p:ext uri="{BB962C8B-B14F-4D97-AF65-F5344CB8AC3E}">
        <p14:creationId xmlns:p14="http://schemas.microsoft.com/office/powerpoint/2010/main" val="368286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du.rsc.org/ideas/why-are-formula-triangles-bad/2010169.articl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prints.hud.ac.uk/id/eprint/29803/1/SSR%20March%202016%20049-053%20Southall.pd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eprints.hud.ac.uk/id/eprint/29803/1/SSR%20March%202016%20049-053%20Southall.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prints.hud.ac.uk/id/eprint/29803/1/SSR%20March%202016%20049-053%20Southall.pd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ck12.org/c/elementary-math-grade-3/dividing-by-5?referrer=crossre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emc2andallthat.wordpress.com/2019/10/27/fifa-for-the-gcse-physics-calculation-wi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304" y="607219"/>
            <a:ext cx="9144000" cy="2387600"/>
          </a:xfrm>
        </p:spPr>
        <p:txBody>
          <a:bodyPr/>
          <a:lstStyle/>
          <a:p>
            <a:r>
              <a:rPr lang="en-GB" dirty="0"/>
              <a:t>The Language of Maths</a:t>
            </a:r>
            <a:br>
              <a:rPr lang="en-GB" dirty="0"/>
            </a:br>
            <a:r>
              <a:rPr lang="en-GB" dirty="0"/>
              <a:t>in science</a:t>
            </a:r>
          </a:p>
        </p:txBody>
      </p:sp>
      <p:sp>
        <p:nvSpPr>
          <p:cNvPr id="3" name="Subtitle 2"/>
          <p:cNvSpPr>
            <a:spLocks noGrp="1"/>
          </p:cNvSpPr>
          <p:nvPr>
            <p:ph type="subTitle" idx="1"/>
          </p:nvPr>
        </p:nvSpPr>
        <p:spPr>
          <a:xfrm>
            <a:off x="-180304" y="3429000"/>
            <a:ext cx="9144000" cy="1655762"/>
          </a:xfrm>
        </p:spPr>
        <p:txBody>
          <a:bodyPr/>
          <a:lstStyle/>
          <a:p>
            <a:r>
              <a:rPr lang="en-GB" dirty="0"/>
              <a:t>Mr S Mcintosh</a:t>
            </a:r>
          </a:p>
        </p:txBody>
      </p:sp>
      <p:pic>
        <p:nvPicPr>
          <p:cNvPr id="1026"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70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13977" y="1161048"/>
            <a:ext cx="8164130" cy="5816977"/>
          </a:xfrm>
          <a:prstGeom prst="rect">
            <a:avLst/>
          </a:prstGeom>
        </p:spPr>
        <p:txBody>
          <a:bodyPr wrap="square">
            <a:spAutoFit/>
          </a:bodyPr>
          <a:lstStyle/>
          <a:p>
            <a:r>
              <a:rPr lang="en-GB" sz="2400" dirty="0"/>
              <a:t>A feather falls 2.2 meters In 1.3 seconds.</a:t>
            </a:r>
          </a:p>
          <a:p>
            <a:endParaRPr lang="en-GB" sz="2400" dirty="0"/>
          </a:p>
          <a:p>
            <a:endParaRPr lang="en-GB" sz="2400" dirty="0"/>
          </a:p>
          <a:p>
            <a:endParaRPr lang="en-GB" sz="2400" dirty="0"/>
          </a:p>
          <a:p>
            <a:endParaRPr lang="en-GB" sz="2400" dirty="0"/>
          </a:p>
          <a:p>
            <a:r>
              <a:rPr lang="en-GB" sz="2400" dirty="0"/>
              <a:t>Many of these decimal places are pointless due to the limits on measuring equipment, however, more damagingly that answer suggests an accuracy of measurement that does not exist.</a:t>
            </a:r>
          </a:p>
          <a:p>
            <a:endParaRPr lang="en-GB" sz="2400" dirty="0"/>
          </a:p>
          <a:p>
            <a:r>
              <a:rPr lang="en-GB" sz="2400" dirty="0"/>
              <a:t>A useful rule of thumb is to round the result to the same number of significant figures as the measured value with the fewest significant figures. This means that the precision of the result is determined by the least precise value used in the calculation.   </a:t>
            </a:r>
          </a:p>
          <a:p>
            <a:endParaRPr lang="it-IT" dirty="0"/>
          </a:p>
          <a:p>
            <a:endParaRPr lang="en-GB" dirty="0"/>
          </a:p>
        </p:txBody>
      </p:sp>
      <mc:AlternateContent xmlns:mc="http://schemas.openxmlformats.org/markup-compatibility/2006" xmlns:a14="http://schemas.microsoft.com/office/drawing/2010/main">
        <mc:Choice Requires="a14">
          <p:sp>
            <p:nvSpPr>
              <p:cNvPr id="3" name="TextBox 2"/>
              <p:cNvSpPr txBox="1"/>
              <p:nvPr/>
            </p:nvSpPr>
            <p:spPr>
              <a:xfrm>
                <a:off x="3413977" y="1936601"/>
                <a:ext cx="6588983" cy="6939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𝑆𝑝𝑒𝑒𝑑</m:t>
                      </m:r>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𝐷𝑖𝑠𝑡𝑎𝑛𝑐𝑒</m:t>
                          </m:r>
                        </m:num>
                        <m:den>
                          <m:r>
                            <a:rPr lang="en-GB" sz="2400" b="0" i="1" smtClean="0">
                              <a:latin typeface="Cambria Math" panose="02040503050406030204" pitchFamily="18" charset="0"/>
                            </a:rPr>
                            <m:t>𝑇𝑖𝑚𝑒</m:t>
                          </m:r>
                        </m:den>
                      </m:f>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2.2</m:t>
                          </m:r>
                        </m:num>
                        <m:den>
                          <m:r>
                            <a:rPr lang="en-GB" sz="2400" b="0" i="1" smtClean="0">
                              <a:latin typeface="Cambria Math" panose="02040503050406030204" pitchFamily="18" charset="0"/>
                            </a:rPr>
                            <m:t>1.3</m:t>
                          </m:r>
                        </m:den>
                      </m:f>
                      <m:r>
                        <a:rPr lang="en-GB" sz="2400" b="0" i="1" smtClean="0">
                          <a:latin typeface="Cambria Math" panose="02040503050406030204" pitchFamily="18" charset="0"/>
                        </a:rPr>
                        <m:t>=1.69230769231 </m:t>
                      </m:r>
                      <m:r>
                        <a:rPr lang="en-GB" sz="2400" b="0" i="1" smtClean="0">
                          <a:latin typeface="Cambria Math" panose="02040503050406030204" pitchFamily="18" charset="0"/>
                        </a:rPr>
                        <m:t>𝑚</m:t>
                      </m:r>
                      <m:r>
                        <a:rPr lang="en-GB" sz="2400" b="0" i="1" smtClean="0">
                          <a:latin typeface="Cambria Math" panose="02040503050406030204" pitchFamily="18" charset="0"/>
                        </a:rPr>
                        <m:t>/</m:t>
                      </m:r>
                      <m:r>
                        <a:rPr lang="en-GB" sz="2400" b="0" i="1" smtClean="0">
                          <a:latin typeface="Cambria Math" panose="02040503050406030204" pitchFamily="18" charset="0"/>
                        </a:rPr>
                        <m:t>𝑠</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3413977" y="1936601"/>
                <a:ext cx="6588983" cy="693908"/>
              </a:xfrm>
              <a:prstGeom prst="rect">
                <a:avLst/>
              </a:prstGeom>
              <a:blipFill>
                <a:blip r:embed="rId3"/>
                <a:stretch>
                  <a:fillRect/>
                </a:stretch>
              </a:blipFill>
            </p:spPr>
            <p:txBody>
              <a:bodyPr/>
              <a:lstStyle/>
              <a:p>
                <a:r>
                  <a:rPr lang="en-GB">
                    <a:noFill/>
                  </a:rPr>
                  <a:t> </a:t>
                </a:r>
              </a:p>
            </p:txBody>
          </p:sp>
        </mc:Fallback>
      </mc:AlternateContent>
      <p:sp>
        <p:nvSpPr>
          <p:cNvPr id="10" name="Title 1"/>
          <p:cNvSpPr>
            <a:spLocks noGrp="1"/>
          </p:cNvSpPr>
          <p:nvPr>
            <p:ph type="title"/>
          </p:nvPr>
        </p:nvSpPr>
        <p:spPr>
          <a:xfrm>
            <a:off x="3413977" y="-2787"/>
            <a:ext cx="8434589" cy="1325563"/>
          </a:xfrm>
        </p:spPr>
        <p:txBody>
          <a:bodyPr/>
          <a:lstStyle/>
          <a:p>
            <a:r>
              <a:rPr lang="en-GB" dirty="0"/>
              <a:t>Significant figures and calculations</a:t>
            </a:r>
          </a:p>
        </p:txBody>
      </p:sp>
      <mc:AlternateContent xmlns:mc="http://schemas.openxmlformats.org/markup-compatibility/2006" xmlns:a14="http://schemas.microsoft.com/office/drawing/2010/main">
        <mc:Choice Requires="a14">
          <p:sp>
            <p:nvSpPr>
              <p:cNvPr id="17" name="TextBox 16"/>
              <p:cNvSpPr txBox="1"/>
              <p:nvPr/>
            </p:nvSpPr>
            <p:spPr>
              <a:xfrm>
                <a:off x="10132148" y="2117279"/>
                <a:ext cx="13167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mtClean="0"/>
                        <m:t>≈</m:t>
                      </m:r>
                      <m:r>
                        <a:rPr lang="en-GB" b="0" i="1" smtClean="0">
                          <a:latin typeface="Cambria Math" panose="02040503050406030204" pitchFamily="18" charset="0"/>
                        </a:rPr>
                        <m:t>  </m:t>
                      </m:r>
                      <m:r>
                        <a:rPr lang="en-GB" sz="2400" b="0" i="1" smtClean="0">
                          <a:latin typeface="Cambria Math" panose="02040503050406030204" pitchFamily="18" charset="0"/>
                        </a:rPr>
                        <m:t>1.7 </m:t>
                      </m:r>
                      <m:r>
                        <a:rPr lang="en-GB" sz="2400" b="0" i="1" smtClean="0">
                          <a:latin typeface="Cambria Math" panose="02040503050406030204" pitchFamily="18" charset="0"/>
                        </a:rPr>
                        <m:t>𝑚</m:t>
                      </m:r>
                      <m:r>
                        <a:rPr lang="en-GB" sz="2400" b="0" i="1" smtClean="0">
                          <a:latin typeface="Cambria Math" panose="02040503050406030204" pitchFamily="18" charset="0"/>
                        </a:rPr>
                        <m:t>/</m:t>
                      </m:r>
                      <m:r>
                        <a:rPr lang="en-GB" sz="2400" b="0" i="1" smtClean="0">
                          <a:latin typeface="Cambria Math" panose="02040503050406030204" pitchFamily="18" charset="0"/>
                        </a:rPr>
                        <m:t>𝑠</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0132148" y="2117279"/>
                <a:ext cx="1316771" cy="369332"/>
              </a:xfrm>
              <a:prstGeom prst="rect">
                <a:avLst/>
              </a:prstGeom>
              <a:blipFill>
                <a:blip r:embed="rId4"/>
                <a:stretch>
                  <a:fillRect l="-926" r="-2778" b="-34426"/>
                </a:stretch>
              </a:blipFill>
            </p:spPr>
            <p:txBody>
              <a:bodyPr/>
              <a:lstStyle/>
              <a:p>
                <a:r>
                  <a:rPr lang="en-GB">
                    <a:noFill/>
                  </a:rPr>
                  <a:t> </a:t>
                </a:r>
              </a:p>
            </p:txBody>
          </p:sp>
        </mc:Fallback>
      </mc:AlternateContent>
    </p:spTree>
    <p:extLst>
      <p:ext uri="{BB962C8B-B14F-4D97-AF65-F5344CB8AC3E}">
        <p14:creationId xmlns:p14="http://schemas.microsoft.com/office/powerpoint/2010/main" val="325075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61681" y="182563"/>
            <a:ext cx="10515600" cy="1325563"/>
          </a:xfrm>
        </p:spPr>
        <p:txBody>
          <a:bodyPr/>
          <a:lstStyle/>
          <a:p>
            <a:r>
              <a:rPr lang="en-GB" dirty="0"/>
              <a:t>Standard form and communication</a:t>
            </a:r>
          </a:p>
        </p:txBody>
      </p:sp>
      <p:sp>
        <p:nvSpPr>
          <p:cNvPr id="2" name="Rectangle 1"/>
          <p:cNvSpPr/>
          <p:nvPr/>
        </p:nvSpPr>
        <p:spPr>
          <a:xfrm>
            <a:off x="365324" y="1508126"/>
            <a:ext cx="8441219" cy="4585871"/>
          </a:xfrm>
          <a:prstGeom prst="rect">
            <a:avLst/>
          </a:prstGeom>
        </p:spPr>
        <p:txBody>
          <a:bodyPr wrap="square">
            <a:spAutoFit/>
          </a:bodyPr>
          <a:lstStyle/>
          <a:p>
            <a:r>
              <a:rPr lang="en-GB" sz="2400" dirty="0"/>
              <a:t>Science is a language, much is communicated verbally. Numbers are not easy to communicate verbally so in science it makes sense to speak in pre-fixes.</a:t>
            </a:r>
          </a:p>
          <a:p>
            <a:endParaRPr lang="en-GB" sz="2400" dirty="0"/>
          </a:p>
          <a:p>
            <a:r>
              <a:rPr lang="en-GB" sz="2400" dirty="0"/>
              <a:t>e.g. laser physics deals a lot with viable light. Visible light is between 400-700nm so we tend to communicate in nano meters. This effects the maths in this discipline where wavelengths are written in nano meters not obeying the standard form rules of maths.</a:t>
            </a:r>
          </a:p>
          <a:p>
            <a:endParaRPr lang="en-GB" sz="2400" dirty="0"/>
          </a:p>
          <a:p>
            <a:endParaRPr lang="en-GB" sz="2400" dirty="0"/>
          </a:p>
          <a:p>
            <a:r>
              <a:rPr lang="en-GB" sz="2400" dirty="0"/>
              <a:t>Red light = </a:t>
            </a:r>
            <a:r>
              <a:rPr lang="en-GB" sz="2800" b="1" dirty="0"/>
              <a:t>680 x10</a:t>
            </a:r>
            <a:r>
              <a:rPr lang="en-GB" sz="2800" b="1" baseline="30000" dirty="0"/>
              <a:t>-9</a:t>
            </a:r>
            <a:r>
              <a:rPr lang="en-GB" sz="2800" b="1" dirty="0"/>
              <a:t> </a:t>
            </a:r>
            <a:r>
              <a:rPr lang="en-GB" sz="2400" dirty="0"/>
              <a:t>NOT </a:t>
            </a:r>
            <a:r>
              <a:rPr lang="en-GB" sz="2800" b="1" dirty="0"/>
              <a:t>6.8 x10</a:t>
            </a:r>
            <a:r>
              <a:rPr lang="en-GB" sz="2800" b="1" baseline="30000" dirty="0"/>
              <a:t>-7</a:t>
            </a:r>
            <a:r>
              <a:rPr lang="en-GB" sz="2800" b="1" dirty="0"/>
              <a:t> </a:t>
            </a:r>
            <a:r>
              <a:rPr lang="en-GB" sz="2400" dirty="0"/>
              <a:t>as no prefix exists for </a:t>
            </a:r>
            <a:r>
              <a:rPr lang="en-GB" sz="2800" b="1" dirty="0"/>
              <a:t>x10</a:t>
            </a:r>
            <a:r>
              <a:rPr lang="en-GB" sz="2800" b="1" baseline="30000" dirty="0"/>
              <a:t>-7</a:t>
            </a:r>
            <a:r>
              <a:rPr lang="en-GB" sz="2400" dirty="0"/>
              <a:t>.</a:t>
            </a:r>
          </a:p>
        </p:txBody>
      </p:sp>
    </p:spTree>
    <p:extLst>
      <p:ext uri="{BB962C8B-B14F-4D97-AF65-F5344CB8AC3E}">
        <p14:creationId xmlns:p14="http://schemas.microsoft.com/office/powerpoint/2010/main" val="238647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61681" y="182563"/>
            <a:ext cx="10515600" cy="1325563"/>
          </a:xfrm>
        </p:spPr>
        <p:txBody>
          <a:bodyPr/>
          <a:lstStyle/>
          <a:p>
            <a:r>
              <a:rPr lang="en-GB" dirty="0"/>
              <a:t>Pre-Fix form</a:t>
            </a:r>
          </a:p>
        </p:txBody>
      </p:sp>
      <p:sp>
        <p:nvSpPr>
          <p:cNvPr id="2" name="Rectangle 1"/>
          <p:cNvSpPr/>
          <p:nvPr/>
        </p:nvSpPr>
        <p:spPr>
          <a:xfrm>
            <a:off x="365324" y="1508126"/>
            <a:ext cx="8441219" cy="3477875"/>
          </a:xfrm>
          <a:prstGeom prst="rect">
            <a:avLst/>
          </a:prstGeom>
        </p:spPr>
        <p:txBody>
          <a:bodyPr wrap="square">
            <a:spAutoFit/>
          </a:bodyPr>
          <a:lstStyle/>
          <a:p>
            <a:r>
              <a:rPr lang="en-GB" sz="2400" dirty="0"/>
              <a:t>Red light = </a:t>
            </a:r>
            <a:r>
              <a:rPr lang="en-GB" sz="2800" b="1" dirty="0"/>
              <a:t>680 x10</a:t>
            </a:r>
            <a:r>
              <a:rPr lang="en-GB" sz="2800" b="1" baseline="30000" dirty="0"/>
              <a:t>-9</a:t>
            </a:r>
            <a:r>
              <a:rPr lang="en-GB" sz="2800" b="1" dirty="0"/>
              <a:t> </a:t>
            </a:r>
            <a:r>
              <a:rPr lang="en-GB" sz="2400" dirty="0"/>
              <a:t>NOT </a:t>
            </a:r>
            <a:r>
              <a:rPr lang="en-GB" sz="2800" b="1" dirty="0"/>
              <a:t>6.8 x10</a:t>
            </a:r>
            <a:r>
              <a:rPr lang="en-GB" sz="2800" b="1" baseline="30000" dirty="0"/>
              <a:t>-7</a:t>
            </a:r>
            <a:r>
              <a:rPr lang="en-GB" sz="2800" b="1" dirty="0"/>
              <a:t> </a:t>
            </a:r>
            <a:r>
              <a:rPr lang="en-GB" sz="2400" dirty="0"/>
              <a:t>as no prefix exists for </a:t>
            </a:r>
            <a:r>
              <a:rPr lang="en-GB" sz="2800" b="1" dirty="0"/>
              <a:t>x10</a:t>
            </a:r>
            <a:r>
              <a:rPr lang="en-GB" sz="2800" b="1" baseline="30000" dirty="0"/>
              <a:t>-7</a:t>
            </a:r>
            <a:r>
              <a:rPr lang="en-GB" sz="2400" dirty="0"/>
              <a:t>.</a:t>
            </a:r>
          </a:p>
          <a:p>
            <a:endParaRPr lang="en-GB" sz="2400" dirty="0"/>
          </a:p>
          <a:p>
            <a:r>
              <a:rPr lang="en-GB" sz="2400" dirty="0"/>
              <a:t>When we speak this number in science we say </a:t>
            </a:r>
            <a:r>
              <a:rPr lang="en-GB" sz="2400" b="1" dirty="0"/>
              <a:t>six hundred and eighty nano meters.</a:t>
            </a:r>
          </a:p>
          <a:p>
            <a:endParaRPr lang="en-GB" sz="2400" i="1" dirty="0"/>
          </a:p>
          <a:p>
            <a:r>
              <a:rPr lang="en-GB" sz="2400" dirty="0"/>
              <a:t>When we write the number however is it not in standard form. </a:t>
            </a:r>
          </a:p>
          <a:p>
            <a:endParaRPr lang="en-GB" sz="2400" b="1" i="1" dirty="0"/>
          </a:p>
          <a:p>
            <a:r>
              <a:rPr lang="en-GB" sz="2400" b="1" dirty="0"/>
              <a:t>680 x10</a:t>
            </a:r>
            <a:r>
              <a:rPr lang="en-GB" sz="2400" b="1" baseline="30000" dirty="0"/>
              <a:t>-9</a:t>
            </a:r>
            <a:r>
              <a:rPr lang="en-GB" sz="2400" b="1" dirty="0"/>
              <a:t> is pre-fix form </a:t>
            </a:r>
            <a:r>
              <a:rPr lang="en-GB" sz="2400" dirty="0"/>
              <a:t>as it uses the language of the pre-fix not standard form.</a:t>
            </a:r>
            <a:endParaRPr lang="en-GB" sz="2400" i="1" dirty="0"/>
          </a:p>
        </p:txBody>
      </p:sp>
    </p:spTree>
    <p:extLst>
      <p:ext uri="{BB962C8B-B14F-4D97-AF65-F5344CB8AC3E}">
        <p14:creationId xmlns:p14="http://schemas.microsoft.com/office/powerpoint/2010/main" val="3081694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61681" y="182563"/>
            <a:ext cx="10515600" cy="1325563"/>
          </a:xfrm>
        </p:spPr>
        <p:txBody>
          <a:bodyPr/>
          <a:lstStyle/>
          <a:p>
            <a:r>
              <a:rPr lang="en-GB" dirty="0"/>
              <a:t>Pre-fix form and communication</a:t>
            </a:r>
          </a:p>
        </p:txBody>
      </p:sp>
      <p:pic>
        <p:nvPicPr>
          <p:cNvPr id="6" name="Picture 5"/>
          <p:cNvPicPr>
            <a:picLocks noChangeAspect="1"/>
          </p:cNvPicPr>
          <p:nvPr/>
        </p:nvPicPr>
        <p:blipFill>
          <a:blip r:embed="rId3"/>
          <a:stretch>
            <a:fillRect/>
          </a:stretch>
        </p:blipFill>
        <p:spPr>
          <a:xfrm>
            <a:off x="1584552" y="2207078"/>
            <a:ext cx="5266867" cy="2822122"/>
          </a:xfrm>
          <a:prstGeom prst="rect">
            <a:avLst/>
          </a:prstGeom>
        </p:spPr>
      </p:pic>
      <p:cxnSp>
        <p:nvCxnSpPr>
          <p:cNvPr id="3" name="Straight Connector 2">
            <a:extLst>
              <a:ext uri="{FF2B5EF4-FFF2-40B4-BE49-F238E27FC236}">
                <a16:creationId xmlns:a16="http://schemas.microsoft.com/office/drawing/2014/main" id="{116B8475-B50C-AE68-1E90-CEF8BA14A423}"/>
              </a:ext>
            </a:extLst>
          </p:cNvPr>
          <p:cNvCxnSpPr/>
          <p:nvPr/>
        </p:nvCxnSpPr>
        <p:spPr>
          <a:xfrm flipV="1">
            <a:off x="4572000" y="2358189"/>
            <a:ext cx="1167063" cy="216569"/>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888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2"/>
          <a:srcRect l="6116"/>
          <a:stretch/>
        </p:blipFill>
        <p:spPr>
          <a:xfrm>
            <a:off x="6332398" y="461184"/>
            <a:ext cx="5659582" cy="5601045"/>
          </a:xfrm>
          <a:prstGeom prst="rect">
            <a:avLst/>
          </a:prstGeom>
        </p:spPr>
      </p:pic>
      <p:pic>
        <p:nvPicPr>
          <p:cNvPr id="4" name="Picture 3"/>
          <p:cNvPicPr>
            <a:picLocks noChangeAspect="1"/>
          </p:cNvPicPr>
          <p:nvPr/>
        </p:nvPicPr>
        <p:blipFill>
          <a:blip r:embed="rId3"/>
          <a:stretch>
            <a:fillRect/>
          </a:stretch>
        </p:blipFill>
        <p:spPr>
          <a:xfrm>
            <a:off x="200020" y="461184"/>
            <a:ext cx="5895980" cy="5824404"/>
          </a:xfrm>
          <a:prstGeom prst="rect">
            <a:avLst/>
          </a:prstGeom>
        </p:spPr>
      </p:pic>
    </p:spTree>
    <p:extLst>
      <p:ext uri="{BB962C8B-B14F-4D97-AF65-F5344CB8AC3E}">
        <p14:creationId xmlns:p14="http://schemas.microsoft.com/office/powerpoint/2010/main" val="203664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6032688" y="564629"/>
            <a:ext cx="5731388" cy="5415319"/>
          </a:xfrm>
          <a:prstGeom prst="rect">
            <a:avLst/>
          </a:prstGeom>
        </p:spPr>
      </p:pic>
      <p:pic>
        <p:nvPicPr>
          <p:cNvPr id="4" name="Picture 3"/>
          <p:cNvPicPr>
            <a:picLocks noChangeAspect="1"/>
          </p:cNvPicPr>
          <p:nvPr/>
        </p:nvPicPr>
        <p:blipFill>
          <a:blip r:embed="rId3"/>
          <a:stretch>
            <a:fillRect/>
          </a:stretch>
        </p:blipFill>
        <p:spPr>
          <a:xfrm>
            <a:off x="58189" y="564629"/>
            <a:ext cx="5824390" cy="5415319"/>
          </a:xfrm>
          <a:prstGeom prst="rect">
            <a:avLst/>
          </a:prstGeom>
        </p:spPr>
      </p:pic>
    </p:spTree>
    <p:extLst>
      <p:ext uri="{BB962C8B-B14F-4D97-AF65-F5344CB8AC3E}">
        <p14:creationId xmlns:p14="http://schemas.microsoft.com/office/powerpoint/2010/main" val="136484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3574580" y="183193"/>
            <a:ext cx="8434589" cy="1325563"/>
          </a:xfrm>
        </p:spPr>
        <p:txBody>
          <a:bodyPr/>
          <a:lstStyle/>
          <a:p>
            <a:r>
              <a:rPr lang="en-GB" dirty="0"/>
              <a:t>Equation work: Why we shouldn’t use formula triangles.</a:t>
            </a:r>
          </a:p>
        </p:txBody>
      </p:sp>
      <p:sp>
        <p:nvSpPr>
          <p:cNvPr id="2" name="Rectangle 1"/>
          <p:cNvSpPr/>
          <p:nvPr/>
        </p:nvSpPr>
        <p:spPr>
          <a:xfrm>
            <a:off x="3685307" y="1877940"/>
            <a:ext cx="8163257" cy="461665"/>
          </a:xfrm>
          <a:prstGeom prst="rect">
            <a:avLst/>
          </a:prstGeom>
        </p:spPr>
        <p:txBody>
          <a:bodyPr wrap="square">
            <a:spAutoFit/>
          </a:bodyPr>
          <a:lstStyle/>
          <a:p>
            <a:r>
              <a:rPr lang="en-GB" sz="2400" dirty="0"/>
              <a:t>Formula triangles are bad news. They are a cognitive dead end.</a:t>
            </a:r>
          </a:p>
        </p:txBody>
      </p:sp>
      <p:sp>
        <p:nvSpPr>
          <p:cNvPr id="5" name="Rectangle 4"/>
          <p:cNvSpPr/>
          <p:nvPr/>
        </p:nvSpPr>
        <p:spPr>
          <a:xfrm>
            <a:off x="3685309" y="2708790"/>
            <a:ext cx="7994654" cy="3077766"/>
          </a:xfrm>
          <a:prstGeom prst="rect">
            <a:avLst/>
          </a:prstGeom>
        </p:spPr>
        <p:txBody>
          <a:bodyPr wrap="square">
            <a:spAutoFit/>
          </a:bodyPr>
          <a:lstStyle/>
          <a:p>
            <a:pPr fontAlgn="base"/>
            <a:r>
              <a:rPr lang="en-GB" sz="2000" b="1" i="1" dirty="0">
                <a:solidFill>
                  <a:srgbClr val="FF0000"/>
                </a:solidFill>
                <a:latin typeface="Georgia" panose="02040502050405020303" pitchFamily="18" charset="0"/>
              </a:rPr>
              <a:t>They are a trick that hides the maths:</a:t>
            </a:r>
            <a:r>
              <a:rPr lang="en-GB" sz="2000" i="1" dirty="0">
                <a:solidFill>
                  <a:srgbClr val="FF0000"/>
                </a:solidFill>
                <a:latin typeface="Georgia" panose="02040502050405020303" pitchFamily="18" charset="0"/>
              </a:rPr>
              <a:t> students don’t apply the skills they have previously learned. This means students don’t realise how important maths is for science.</a:t>
            </a:r>
          </a:p>
          <a:p>
            <a:pPr fontAlgn="base"/>
            <a:endParaRPr lang="en-GB" sz="2000" i="1" dirty="0">
              <a:solidFill>
                <a:srgbClr val="FF0000"/>
              </a:solidFill>
              <a:latin typeface="Georgia" panose="02040502050405020303" pitchFamily="18" charset="0"/>
            </a:endParaRPr>
          </a:p>
          <a:p>
            <a:pPr fontAlgn="base"/>
            <a:r>
              <a:rPr lang="en-GB" sz="2000" b="1" i="1" dirty="0">
                <a:solidFill>
                  <a:srgbClr val="FF0000"/>
                </a:solidFill>
                <a:latin typeface="Georgia" panose="02040502050405020303" pitchFamily="18" charset="0"/>
              </a:rPr>
              <a:t>I’m also concerned that if students can’t rearrange simple equations like the one above, they really can’t manage when equations become more complex.</a:t>
            </a:r>
          </a:p>
          <a:p>
            <a:pPr fontAlgn="base"/>
            <a:endParaRPr lang="en-GB" b="1" i="1" dirty="0">
              <a:solidFill>
                <a:srgbClr val="666666"/>
              </a:solidFill>
              <a:effectLst/>
              <a:latin typeface="Georgia" panose="02040502050405020303" pitchFamily="18" charset="0"/>
            </a:endParaRPr>
          </a:p>
          <a:p>
            <a:pPr fontAlgn="base"/>
            <a:r>
              <a:rPr lang="en-GB" dirty="0"/>
              <a:t>— Jenny Koenig, </a:t>
            </a:r>
            <a:r>
              <a:rPr lang="en-GB" dirty="0">
                <a:hlinkClick r:id="rId3"/>
              </a:rPr>
              <a:t>https://edu.rsc.org/ideas/why-are-formula-triangles-bad/2010169.article</a:t>
            </a:r>
            <a:endParaRPr lang="en-GB" b="0" i="0" dirty="0">
              <a:solidFill>
                <a:srgbClr val="666666"/>
              </a:solidFill>
              <a:effectLst/>
              <a:latin typeface="Georgia" panose="02040502050405020303" pitchFamily="18" charset="0"/>
            </a:endParaRPr>
          </a:p>
        </p:txBody>
      </p:sp>
    </p:spTree>
    <p:extLst>
      <p:ext uri="{BB962C8B-B14F-4D97-AF65-F5344CB8AC3E}">
        <p14:creationId xmlns:p14="http://schemas.microsoft.com/office/powerpoint/2010/main" val="252678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3549642" y="183193"/>
            <a:ext cx="8434589" cy="1694747"/>
          </a:xfrm>
        </p:spPr>
        <p:txBody>
          <a:bodyPr>
            <a:normAutofit fontScale="90000"/>
          </a:bodyPr>
          <a:lstStyle/>
          <a:p>
            <a:r>
              <a:rPr lang="en-GB" dirty="0"/>
              <a:t>The formula triangle and other problems with procedural teaching in mathematics </a:t>
            </a:r>
            <a:r>
              <a:rPr lang="en-GB" sz="3600" dirty="0"/>
              <a:t>			</a:t>
            </a:r>
            <a:r>
              <a:rPr lang="en-GB" sz="2700" dirty="0"/>
              <a:t>- Ed Southall</a:t>
            </a:r>
            <a:endParaRPr lang="en-GB" sz="2700" b="1" dirty="0"/>
          </a:p>
        </p:txBody>
      </p:sp>
      <p:sp>
        <p:nvSpPr>
          <p:cNvPr id="2" name="Rectangle 1"/>
          <p:cNvSpPr/>
          <p:nvPr/>
        </p:nvSpPr>
        <p:spPr>
          <a:xfrm>
            <a:off x="3549642" y="2200732"/>
            <a:ext cx="8163257" cy="3785652"/>
          </a:xfrm>
          <a:prstGeom prst="rect">
            <a:avLst/>
          </a:prstGeom>
        </p:spPr>
        <p:txBody>
          <a:bodyPr wrap="square">
            <a:spAutoFit/>
          </a:bodyPr>
          <a:lstStyle/>
          <a:p>
            <a:r>
              <a:rPr lang="en-GB" sz="2400" dirty="0"/>
              <a:t>The formula triangle is a visual prompt that allows for the rearranging of a simple formula that must be in the form a=</a:t>
            </a:r>
            <a:r>
              <a:rPr lang="en-GB" sz="2400" dirty="0" err="1"/>
              <a:t>bc</a:t>
            </a:r>
            <a:r>
              <a:rPr lang="en-GB" sz="2400" dirty="0"/>
              <a:t> which bypasses any prerequisite knowledge of algebra. </a:t>
            </a:r>
          </a:p>
          <a:p>
            <a:endParaRPr lang="en-GB" sz="2400" dirty="0"/>
          </a:p>
          <a:p>
            <a:r>
              <a:rPr lang="en-GB" sz="2400" dirty="0"/>
              <a:t>Fortunately, there are a number of formulae that students use at school that come in the form a=</a:t>
            </a:r>
            <a:r>
              <a:rPr lang="en-GB" sz="2400" dirty="0" err="1"/>
              <a:t>bc</a:t>
            </a:r>
            <a:r>
              <a:rPr lang="en-GB" sz="2400" dirty="0"/>
              <a:t>, such as: </a:t>
            </a:r>
          </a:p>
          <a:p>
            <a:r>
              <a:rPr lang="en-GB" sz="2400" dirty="0"/>
              <a:t>distance = speed × time</a:t>
            </a:r>
          </a:p>
          <a:p>
            <a:r>
              <a:rPr lang="en-GB" sz="2400" dirty="0"/>
              <a:t>force = mass × acceleration</a:t>
            </a:r>
          </a:p>
          <a:p>
            <a:r>
              <a:rPr lang="en-GB" sz="2400" dirty="0"/>
              <a:t>mass = density × volume</a:t>
            </a:r>
          </a:p>
          <a:p>
            <a:endParaRPr lang="en-GB" sz="2400" dirty="0"/>
          </a:p>
        </p:txBody>
      </p:sp>
      <p:sp>
        <p:nvSpPr>
          <p:cNvPr id="5" name="Rectangle 4"/>
          <p:cNvSpPr/>
          <p:nvPr/>
        </p:nvSpPr>
        <p:spPr>
          <a:xfrm>
            <a:off x="3685306" y="5804443"/>
            <a:ext cx="7994654" cy="646331"/>
          </a:xfrm>
          <a:prstGeom prst="rect">
            <a:avLst/>
          </a:prstGeom>
        </p:spPr>
        <p:txBody>
          <a:bodyPr wrap="square">
            <a:spAutoFit/>
          </a:bodyPr>
          <a:lstStyle/>
          <a:p>
            <a:pPr fontAlgn="base"/>
            <a:r>
              <a:rPr lang="en-GB" dirty="0">
                <a:hlinkClick r:id="rId3"/>
              </a:rPr>
              <a:t>http://eprints.hud.ac.uk/id/eprint/29803/1/SSR%20March%202016%20049-053%20Southall.pdf</a:t>
            </a:r>
            <a:endParaRPr lang="en-GB" b="0" i="0" dirty="0">
              <a:solidFill>
                <a:srgbClr val="666666"/>
              </a:solidFill>
              <a:effectLst/>
              <a:latin typeface="Georgia" panose="02040502050405020303" pitchFamily="18" charset="0"/>
            </a:endParaRPr>
          </a:p>
        </p:txBody>
      </p:sp>
      <p:sp>
        <p:nvSpPr>
          <p:cNvPr id="6" name="TextBox 5"/>
          <p:cNvSpPr txBox="1"/>
          <p:nvPr/>
        </p:nvSpPr>
        <p:spPr>
          <a:xfrm>
            <a:off x="309963" y="3332132"/>
            <a:ext cx="2448733"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a:t>We will delve into this a little shortly.</a:t>
            </a:r>
          </a:p>
        </p:txBody>
      </p:sp>
      <p:sp>
        <p:nvSpPr>
          <p:cNvPr id="7" name="Right Arrow 6"/>
          <p:cNvSpPr/>
          <p:nvPr/>
        </p:nvSpPr>
        <p:spPr>
          <a:xfrm>
            <a:off x="2757668" y="3781583"/>
            <a:ext cx="775445" cy="46695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p:cNvSpPr/>
          <p:nvPr/>
        </p:nvSpPr>
        <p:spPr>
          <a:xfrm>
            <a:off x="3549642" y="3595606"/>
            <a:ext cx="7842643" cy="86790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420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790574" y="1232790"/>
            <a:ext cx="4286848" cy="3620005"/>
          </a:xfrm>
          <a:prstGeom prst="rect">
            <a:avLst/>
          </a:prstGeom>
        </p:spPr>
      </p:pic>
      <p:sp>
        <p:nvSpPr>
          <p:cNvPr id="7" name="Title 1"/>
          <p:cNvSpPr>
            <a:spLocks noGrp="1"/>
          </p:cNvSpPr>
          <p:nvPr>
            <p:ph type="title"/>
          </p:nvPr>
        </p:nvSpPr>
        <p:spPr>
          <a:xfrm>
            <a:off x="3416640" y="540851"/>
            <a:ext cx="4771396" cy="5444313"/>
          </a:xfrm>
        </p:spPr>
        <p:txBody>
          <a:bodyPr>
            <a:noAutofit/>
          </a:bodyPr>
          <a:lstStyle/>
          <a:p>
            <a:r>
              <a:rPr lang="en-GB" sz="2400" dirty="0">
                <a:latin typeface="+mn-lt"/>
                <a:ea typeface="+mn-ea"/>
                <a:cs typeface="+mn-cs"/>
              </a:rPr>
              <a:t>By placing a finger over the part of the triangle that you wish to be the subject, the remaining letters on show are easy to identify in the correct format as if it had been rearranged.</a:t>
            </a:r>
            <a:br>
              <a:rPr lang="en-GB" sz="2400" dirty="0">
                <a:latin typeface="+mn-lt"/>
                <a:ea typeface="+mn-ea"/>
                <a:cs typeface="+mn-cs"/>
              </a:rPr>
            </a:br>
            <a:br>
              <a:rPr lang="en-GB" sz="2400" dirty="0">
                <a:latin typeface="+mn-lt"/>
                <a:ea typeface="+mn-ea"/>
                <a:cs typeface="+mn-cs"/>
              </a:rPr>
            </a:br>
            <a:r>
              <a:rPr lang="en-GB" sz="2400" dirty="0">
                <a:latin typeface="+mn-lt"/>
                <a:ea typeface="+mn-ea"/>
                <a:cs typeface="+mn-cs"/>
              </a:rPr>
              <a:t>This approach is a classic procedural method. </a:t>
            </a:r>
            <a:r>
              <a:rPr lang="en-GB" sz="2400" dirty="0">
                <a:solidFill>
                  <a:srgbClr val="FF0000"/>
                </a:solidFill>
                <a:latin typeface="+mn-lt"/>
                <a:ea typeface="+mn-ea"/>
                <a:cs typeface="+mn-cs"/>
              </a:rPr>
              <a:t>There is no mathematical reasoning behind what is being described, and the expectation is that students will simply mimic the steps and reach an answer. </a:t>
            </a:r>
          </a:p>
        </p:txBody>
      </p:sp>
      <p:sp>
        <p:nvSpPr>
          <p:cNvPr id="8" name="Rectangle 7"/>
          <p:cNvSpPr/>
          <p:nvPr/>
        </p:nvSpPr>
        <p:spPr>
          <a:xfrm>
            <a:off x="3685306" y="5804443"/>
            <a:ext cx="7994654" cy="646331"/>
          </a:xfrm>
          <a:prstGeom prst="rect">
            <a:avLst/>
          </a:prstGeom>
        </p:spPr>
        <p:txBody>
          <a:bodyPr wrap="square">
            <a:spAutoFit/>
          </a:bodyPr>
          <a:lstStyle/>
          <a:p>
            <a:pPr fontAlgn="base"/>
            <a:r>
              <a:rPr lang="en-GB" dirty="0">
                <a:hlinkClick r:id="rId4"/>
              </a:rPr>
              <a:t>http://eprints.hud.ac.uk/id/eprint/29803/1/SSR%20March%202016%20049-053%20Southall.pdf</a:t>
            </a:r>
            <a:endParaRPr lang="en-GB" b="0" i="0" dirty="0">
              <a:solidFill>
                <a:srgbClr val="666666"/>
              </a:solidFill>
              <a:effectLst/>
              <a:latin typeface="Georgia" panose="02040502050405020303" pitchFamily="18" charset="0"/>
            </a:endParaRPr>
          </a:p>
        </p:txBody>
      </p:sp>
    </p:spTree>
    <p:extLst>
      <p:ext uri="{BB962C8B-B14F-4D97-AF65-F5344CB8AC3E}">
        <p14:creationId xmlns:p14="http://schemas.microsoft.com/office/powerpoint/2010/main" val="248202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3749149" y="360130"/>
            <a:ext cx="8054924" cy="5444313"/>
          </a:xfrm>
        </p:spPr>
        <p:txBody>
          <a:bodyPr>
            <a:noAutofit/>
          </a:bodyPr>
          <a:lstStyle/>
          <a:p>
            <a:r>
              <a:rPr lang="en-GB" sz="2400" dirty="0">
                <a:latin typeface="+mn-lt"/>
                <a:ea typeface="+mn-ea"/>
                <a:cs typeface="+mn-cs"/>
              </a:rPr>
              <a:t>… </a:t>
            </a:r>
            <a:r>
              <a:rPr lang="en-GB" sz="2400" dirty="0">
                <a:solidFill>
                  <a:srgbClr val="FF0000"/>
                </a:solidFill>
                <a:latin typeface="+mn-lt"/>
                <a:ea typeface="+mn-ea"/>
                <a:cs typeface="+mn-cs"/>
              </a:rPr>
              <a:t>important elements of problem solving may be negated in exchange for a quick win</a:t>
            </a:r>
            <a:r>
              <a:rPr lang="en-GB" sz="2400" dirty="0">
                <a:latin typeface="+mn-lt"/>
                <a:ea typeface="+mn-ea"/>
                <a:cs typeface="+mn-cs"/>
              </a:rPr>
              <a:t>. It is unsatisfying and inflexible. </a:t>
            </a:r>
            <a:br>
              <a:rPr lang="en-GB" sz="2400" dirty="0">
                <a:latin typeface="+mn-lt"/>
                <a:ea typeface="+mn-ea"/>
                <a:cs typeface="+mn-cs"/>
              </a:rPr>
            </a:br>
            <a:br>
              <a:rPr lang="en-GB" sz="2400" dirty="0">
                <a:latin typeface="+mn-lt"/>
                <a:ea typeface="+mn-ea"/>
                <a:cs typeface="+mn-cs"/>
              </a:rPr>
            </a:br>
            <a:r>
              <a:rPr lang="en-GB" sz="2400" dirty="0">
                <a:latin typeface="+mn-lt"/>
                <a:ea typeface="+mn-ea"/>
                <a:cs typeface="+mn-cs"/>
              </a:rPr>
              <a:t>There is the very real possibility that students may begin to </a:t>
            </a:r>
            <a:r>
              <a:rPr lang="en-GB" sz="2400" dirty="0">
                <a:solidFill>
                  <a:srgbClr val="FF0000"/>
                </a:solidFill>
                <a:latin typeface="+mn-lt"/>
                <a:ea typeface="+mn-ea"/>
                <a:cs typeface="+mn-cs"/>
              </a:rPr>
              <a:t>erroneously apply the idea of a formula triangle to other equations</a:t>
            </a:r>
            <a:r>
              <a:rPr lang="en-GB" sz="2400" dirty="0">
                <a:latin typeface="+mn-lt"/>
                <a:ea typeface="+mn-ea"/>
                <a:cs typeface="+mn-cs"/>
              </a:rPr>
              <a:t>. </a:t>
            </a:r>
            <a:br>
              <a:rPr lang="en-GB" sz="2400" dirty="0">
                <a:latin typeface="+mn-lt"/>
                <a:ea typeface="+mn-ea"/>
                <a:cs typeface="+mn-cs"/>
              </a:rPr>
            </a:br>
            <a:br>
              <a:rPr lang="en-GB" sz="2400" dirty="0">
                <a:latin typeface="+mn-lt"/>
                <a:ea typeface="+mn-ea"/>
                <a:cs typeface="+mn-cs"/>
              </a:rPr>
            </a:br>
            <a:r>
              <a:rPr lang="en-GB" sz="2400" dirty="0">
                <a:latin typeface="+mn-lt"/>
                <a:ea typeface="+mn-ea"/>
                <a:cs typeface="+mn-cs"/>
              </a:rPr>
              <a:t>Consider y=</a:t>
            </a:r>
            <a:r>
              <a:rPr lang="en-GB" sz="2400" dirty="0" err="1">
                <a:latin typeface="+mn-lt"/>
                <a:ea typeface="+mn-ea"/>
                <a:cs typeface="+mn-cs"/>
              </a:rPr>
              <a:t>mx+c</a:t>
            </a:r>
            <a:r>
              <a:rPr lang="en-GB" sz="2400" dirty="0">
                <a:latin typeface="+mn-lt"/>
                <a:ea typeface="+mn-ea"/>
                <a:cs typeface="+mn-cs"/>
              </a:rPr>
              <a:t>. Rearranging for c is easier than rearranging speed = distance / time , but only if you have an understanding of what you are doing. </a:t>
            </a:r>
            <a:br>
              <a:rPr lang="en-GB" sz="2400" dirty="0">
                <a:latin typeface="+mn-lt"/>
                <a:ea typeface="+mn-ea"/>
                <a:cs typeface="+mn-cs"/>
              </a:rPr>
            </a:br>
            <a:br>
              <a:rPr lang="en-GB" sz="2400" dirty="0">
                <a:latin typeface="+mn-lt"/>
                <a:ea typeface="+mn-ea"/>
                <a:cs typeface="+mn-cs"/>
              </a:rPr>
            </a:br>
            <a:r>
              <a:rPr lang="en-GB" sz="2400" dirty="0">
                <a:latin typeface="+mn-lt"/>
                <a:ea typeface="+mn-ea"/>
                <a:cs typeface="+mn-cs"/>
              </a:rPr>
              <a:t>Use a formula triangle and students will simply get the wrong answer. Worse still, a student could very realistically have </a:t>
            </a:r>
            <a:r>
              <a:rPr lang="en-GB" sz="2400" dirty="0">
                <a:solidFill>
                  <a:srgbClr val="FF0000"/>
                </a:solidFill>
                <a:latin typeface="+mn-lt"/>
                <a:ea typeface="+mn-ea"/>
                <a:cs typeface="+mn-cs"/>
              </a:rPr>
              <a:t>no idea that it is even wrong.</a:t>
            </a:r>
          </a:p>
        </p:txBody>
      </p:sp>
      <p:sp>
        <p:nvSpPr>
          <p:cNvPr id="8" name="Rectangle 7"/>
          <p:cNvSpPr/>
          <p:nvPr/>
        </p:nvSpPr>
        <p:spPr>
          <a:xfrm>
            <a:off x="3685306" y="5804443"/>
            <a:ext cx="7994654" cy="646331"/>
          </a:xfrm>
          <a:prstGeom prst="rect">
            <a:avLst/>
          </a:prstGeom>
        </p:spPr>
        <p:txBody>
          <a:bodyPr wrap="square">
            <a:spAutoFit/>
          </a:bodyPr>
          <a:lstStyle/>
          <a:p>
            <a:pPr fontAlgn="base"/>
            <a:r>
              <a:rPr lang="en-GB" dirty="0">
                <a:hlinkClick r:id="rId3"/>
              </a:rPr>
              <a:t>http://eprints.hud.ac.uk/id/eprint/29803/1/SSR%20March%202016%20049-053%20Southall.pdf</a:t>
            </a:r>
            <a:endParaRPr lang="en-GB" b="0" i="0" dirty="0">
              <a:solidFill>
                <a:srgbClr val="666666"/>
              </a:solidFill>
              <a:effectLst/>
              <a:latin typeface="Georgia" panose="02040502050405020303" pitchFamily="18" charset="0"/>
            </a:endParaRPr>
          </a:p>
        </p:txBody>
      </p:sp>
    </p:spTree>
    <p:extLst>
      <p:ext uri="{BB962C8B-B14F-4D97-AF65-F5344CB8AC3E}">
        <p14:creationId xmlns:p14="http://schemas.microsoft.com/office/powerpoint/2010/main" val="4993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1" y="182563"/>
            <a:ext cx="10515600" cy="1325563"/>
          </a:xfrm>
        </p:spPr>
        <p:txBody>
          <a:bodyPr/>
          <a:lstStyle/>
          <a:p>
            <a:r>
              <a:rPr lang="en-GB" dirty="0"/>
              <a:t>Quantitative vs Qualitative.</a:t>
            </a:r>
          </a:p>
        </p:txBody>
      </p:sp>
      <p:sp>
        <p:nvSpPr>
          <p:cNvPr id="3" name="Content Placeholder 2"/>
          <p:cNvSpPr>
            <a:spLocks noGrp="1"/>
          </p:cNvSpPr>
          <p:nvPr>
            <p:ph idx="1"/>
          </p:nvPr>
        </p:nvSpPr>
        <p:spPr>
          <a:xfrm>
            <a:off x="361681" y="1343483"/>
            <a:ext cx="8357316" cy="1618658"/>
          </a:xfrm>
        </p:spPr>
        <p:txBody>
          <a:bodyPr>
            <a:normAutofit/>
          </a:bodyPr>
          <a:lstStyle/>
          <a:p>
            <a:pPr marL="0" indent="0">
              <a:buNone/>
            </a:pPr>
            <a:r>
              <a:rPr lang="en-GB" sz="2400" i="1" dirty="0"/>
              <a:t>As an example, take the data that could be collected about the pupils in a class. Measuring the heights of the pupils would produce quantitative data, while their eye colours would be qualitative data.</a:t>
            </a:r>
          </a:p>
        </p:txBody>
      </p:sp>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681" y="3089787"/>
            <a:ext cx="7713373" cy="3600986"/>
          </a:xfrm>
          <a:prstGeom prst="rect">
            <a:avLst/>
          </a:prstGeom>
        </p:spPr>
        <p:txBody>
          <a:bodyPr wrap="square">
            <a:spAutoFit/>
          </a:bodyPr>
          <a:lstStyle/>
          <a:p>
            <a:r>
              <a:rPr lang="it-IT" sz="2400" b="1" dirty="0"/>
              <a:t>Quantitative</a:t>
            </a:r>
            <a:r>
              <a:rPr lang="it-IT" sz="2400" dirty="0"/>
              <a:t> data relate to a quantity. In this case ‘Height of pupil’ and, for each pupil there is a value for this quantity. The values are not just numbers.</a:t>
            </a:r>
          </a:p>
          <a:p>
            <a:endParaRPr lang="it-IT" sz="2400" dirty="0"/>
          </a:p>
          <a:p>
            <a:r>
              <a:rPr lang="it-IT" sz="2400" dirty="0"/>
              <a:t>If the height of a pupil is 119cm then the value consits of a number (119) and a unit (cm). So, any calculation done on the value (119cm) must be done on the number AND the unit.</a:t>
            </a:r>
          </a:p>
          <a:p>
            <a:endParaRPr lang="it-IT" dirty="0"/>
          </a:p>
          <a:p>
            <a:endParaRPr lang="en-GB" dirty="0"/>
          </a:p>
        </p:txBody>
      </p:sp>
    </p:spTree>
    <p:extLst>
      <p:ext uri="{BB962C8B-B14F-4D97-AF65-F5344CB8AC3E}">
        <p14:creationId xmlns:p14="http://schemas.microsoft.com/office/powerpoint/2010/main" val="386291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3358450" y="2581626"/>
            <a:ext cx="8434589" cy="1694747"/>
          </a:xfrm>
        </p:spPr>
        <p:txBody>
          <a:bodyPr>
            <a:normAutofit/>
          </a:bodyPr>
          <a:lstStyle/>
          <a:p>
            <a:r>
              <a:rPr lang="en-GB" dirty="0"/>
              <a:t>“How many formula are in the form a=</a:t>
            </a:r>
            <a:r>
              <a:rPr lang="en-GB" dirty="0" err="1"/>
              <a:t>bc</a:t>
            </a:r>
            <a:r>
              <a:rPr lang="en-GB" dirty="0"/>
              <a:t> in the physics GCSE?”</a:t>
            </a:r>
            <a:r>
              <a:rPr lang="en-GB" sz="3600" dirty="0"/>
              <a:t>		</a:t>
            </a:r>
            <a:endParaRPr lang="en-GB" sz="2700" b="1" dirty="0"/>
          </a:p>
        </p:txBody>
      </p:sp>
    </p:spTree>
    <p:extLst>
      <p:ext uri="{BB962C8B-B14F-4D97-AF65-F5344CB8AC3E}">
        <p14:creationId xmlns:p14="http://schemas.microsoft.com/office/powerpoint/2010/main" val="1252049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228304" y="0"/>
            <a:ext cx="8677795" cy="6648773"/>
          </a:xfrm>
          <a:prstGeom prst="rect">
            <a:avLst/>
          </a:prstGeom>
        </p:spPr>
      </p:pic>
      <p:sp>
        <p:nvSpPr>
          <p:cNvPr id="5" name="TextBox 4"/>
          <p:cNvSpPr txBox="1"/>
          <p:nvPr/>
        </p:nvSpPr>
        <p:spPr>
          <a:xfrm>
            <a:off x="276317" y="1088262"/>
            <a:ext cx="267567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800" dirty="0"/>
              <a:t>“a=</a:t>
            </a:r>
            <a:r>
              <a:rPr lang="en-GB" sz="2800" dirty="0" err="1"/>
              <a:t>bc</a:t>
            </a:r>
            <a:r>
              <a:rPr lang="en-GB" sz="2800" dirty="0"/>
              <a:t>” count = 2</a:t>
            </a:r>
          </a:p>
        </p:txBody>
      </p:sp>
      <p:sp>
        <p:nvSpPr>
          <p:cNvPr id="2" name="Oval 1"/>
          <p:cNvSpPr/>
          <p:nvPr/>
        </p:nvSpPr>
        <p:spPr>
          <a:xfrm>
            <a:off x="10607040" y="5020887"/>
            <a:ext cx="1080654" cy="5569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607040" y="3726872"/>
            <a:ext cx="1080654" cy="5569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333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3358450" y="2581626"/>
            <a:ext cx="8434589" cy="1694747"/>
          </a:xfrm>
        </p:spPr>
        <p:txBody>
          <a:bodyPr>
            <a:normAutofit fontScale="90000"/>
          </a:bodyPr>
          <a:lstStyle/>
          <a:p>
            <a:r>
              <a:rPr lang="en-GB" dirty="0"/>
              <a:t>“You are being a little disingenuous here… there are LOADS more equations on the physics GCSE!”</a:t>
            </a:r>
            <a:r>
              <a:rPr lang="en-GB" sz="3600" dirty="0"/>
              <a:t>		</a:t>
            </a:r>
            <a:endParaRPr lang="en-GB" sz="2700" b="1" dirty="0"/>
          </a:p>
        </p:txBody>
      </p:sp>
    </p:spTree>
    <p:extLst>
      <p:ext uri="{BB962C8B-B14F-4D97-AF65-F5344CB8AC3E}">
        <p14:creationId xmlns:p14="http://schemas.microsoft.com/office/powerpoint/2010/main" val="49378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t="592"/>
          <a:stretch/>
        </p:blipFill>
        <p:spPr>
          <a:xfrm>
            <a:off x="3228304" y="689956"/>
            <a:ext cx="8898461" cy="5694219"/>
          </a:xfrm>
          <a:prstGeom prst="rect">
            <a:avLst/>
          </a:prstGeom>
        </p:spPr>
      </p:pic>
      <p:sp>
        <p:nvSpPr>
          <p:cNvPr id="6" name="TextBox 5"/>
          <p:cNvSpPr txBox="1"/>
          <p:nvPr/>
        </p:nvSpPr>
        <p:spPr>
          <a:xfrm>
            <a:off x="276317" y="1088262"/>
            <a:ext cx="2675671"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dirty="0"/>
              <a:t>Trilogy H-Tier:</a:t>
            </a:r>
          </a:p>
          <a:p>
            <a:pPr algn="ctr"/>
            <a:endParaRPr lang="en-GB" sz="2400" dirty="0"/>
          </a:p>
          <a:p>
            <a:pPr algn="ctr"/>
            <a:r>
              <a:rPr lang="en-GB" sz="2400" dirty="0"/>
              <a:t>Equations 29.</a:t>
            </a:r>
          </a:p>
          <a:p>
            <a:pPr algn="ctr"/>
            <a:r>
              <a:rPr lang="en-GB" sz="2400" dirty="0"/>
              <a:t>“a=</a:t>
            </a:r>
            <a:r>
              <a:rPr lang="en-GB" sz="2400" dirty="0" err="1"/>
              <a:t>bc</a:t>
            </a:r>
            <a:r>
              <a:rPr lang="en-GB" sz="2400" dirty="0"/>
              <a:t> count = 19”</a:t>
            </a:r>
          </a:p>
          <a:p>
            <a:pPr algn="ctr"/>
            <a:r>
              <a:rPr lang="en-GB" sz="2400" dirty="0"/>
              <a:t>% = 66%</a:t>
            </a:r>
          </a:p>
        </p:txBody>
      </p:sp>
      <p:sp>
        <p:nvSpPr>
          <p:cNvPr id="8" name="Oval 7"/>
          <p:cNvSpPr/>
          <p:nvPr/>
        </p:nvSpPr>
        <p:spPr>
          <a:xfrm>
            <a:off x="5436524" y="1729047"/>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436524" y="3984567"/>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436524" y="4221479"/>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436524" y="4771713"/>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436524" y="5264622"/>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436524" y="5511076"/>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315499" y="1149666"/>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315499" y="2003328"/>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315499" y="2281473"/>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8315499" y="3165874"/>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8315499" y="3733962"/>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315499" y="4043447"/>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1161223" y="1134190"/>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1181355" y="1371102"/>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1161223" y="1605598"/>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1181355" y="1874833"/>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1161223" y="2157388"/>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1181355" y="2470710"/>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1181355" y="2812290"/>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1161223" y="3429000"/>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11161223" y="3742589"/>
            <a:ext cx="743768" cy="3133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276317" y="3885406"/>
            <a:ext cx="2675671"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dirty="0"/>
              <a:t>Physics H-Tier:</a:t>
            </a:r>
          </a:p>
          <a:p>
            <a:pPr algn="ctr"/>
            <a:endParaRPr lang="en-GB" sz="2400" dirty="0"/>
          </a:p>
          <a:p>
            <a:pPr algn="ctr"/>
            <a:r>
              <a:rPr lang="en-GB" sz="2400" dirty="0"/>
              <a:t>Equations 34.</a:t>
            </a:r>
          </a:p>
          <a:p>
            <a:pPr algn="ctr"/>
            <a:r>
              <a:rPr lang="en-GB" sz="2400" dirty="0"/>
              <a:t>“a=</a:t>
            </a:r>
            <a:r>
              <a:rPr lang="en-GB" sz="2400" dirty="0" err="1"/>
              <a:t>bc</a:t>
            </a:r>
            <a:r>
              <a:rPr lang="en-GB" sz="2400" dirty="0"/>
              <a:t> count = 21”</a:t>
            </a:r>
          </a:p>
          <a:p>
            <a:pPr algn="ctr"/>
            <a:r>
              <a:rPr lang="en-GB" sz="2400" dirty="0"/>
              <a:t>% = 62%</a:t>
            </a:r>
          </a:p>
        </p:txBody>
      </p:sp>
    </p:spTree>
    <p:extLst>
      <p:ext uri="{BB962C8B-B14F-4D97-AF65-F5344CB8AC3E}">
        <p14:creationId xmlns:p14="http://schemas.microsoft.com/office/powerpoint/2010/main" val="214982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p:cNvSpPr>
            <a:spLocks noGrp="1"/>
          </p:cNvSpPr>
          <p:nvPr>
            <p:ph type="title"/>
          </p:nvPr>
        </p:nvSpPr>
        <p:spPr>
          <a:xfrm>
            <a:off x="3607832" y="2456936"/>
            <a:ext cx="8434589" cy="1694747"/>
          </a:xfrm>
        </p:spPr>
        <p:txBody>
          <a:bodyPr>
            <a:normAutofit/>
          </a:bodyPr>
          <a:lstStyle/>
          <a:p>
            <a:r>
              <a:rPr lang="en-GB" dirty="0"/>
              <a:t>“Wait, Some of those equations CAN be put in a triangle.. Look!”</a:t>
            </a:r>
            <a:r>
              <a:rPr lang="en-GB" sz="3600" dirty="0"/>
              <a:t>		</a:t>
            </a:r>
            <a:endParaRPr lang="en-GB" sz="2700" b="1" dirty="0"/>
          </a:p>
        </p:txBody>
      </p:sp>
    </p:spTree>
    <p:extLst>
      <p:ext uri="{BB962C8B-B14F-4D97-AF65-F5344CB8AC3E}">
        <p14:creationId xmlns:p14="http://schemas.microsoft.com/office/powerpoint/2010/main" val="2718910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otential energy equation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582" y="396329"/>
            <a:ext cx="28956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otential energy equation triang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080" t="4585" r="22405" b="31093"/>
          <a:stretch/>
        </p:blipFill>
        <p:spPr bwMode="auto">
          <a:xfrm>
            <a:off x="8562263" y="520736"/>
            <a:ext cx="2489199" cy="19038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otential energy equation tri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8437" y="4555269"/>
            <a:ext cx="4200525" cy="181927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3350137" y="2766954"/>
            <a:ext cx="8434589" cy="1694747"/>
          </a:xfrm>
        </p:spPr>
        <p:txBody>
          <a:bodyPr>
            <a:normAutofit fontScale="90000"/>
          </a:bodyPr>
          <a:lstStyle/>
          <a:p>
            <a:r>
              <a:rPr lang="en-GB" sz="2400" dirty="0"/>
              <a:t>These require you to remember specific information related to this situation going against the entire point of the triangle. </a:t>
            </a:r>
            <a:br>
              <a:rPr lang="en-GB" sz="2400" dirty="0"/>
            </a:br>
            <a:br>
              <a:rPr lang="en-GB" sz="2400" dirty="0"/>
            </a:br>
            <a:r>
              <a:rPr lang="en-GB" sz="2400" dirty="0"/>
              <a:t>More than 3 terms, how to deal with the squared and when to multiply by 100 to get a %.	</a:t>
            </a:r>
            <a:endParaRPr lang="en-GB" sz="1800" b="1" dirty="0"/>
          </a:p>
        </p:txBody>
      </p:sp>
    </p:spTree>
    <p:extLst>
      <p:ext uri="{BB962C8B-B14F-4D97-AF65-F5344CB8AC3E}">
        <p14:creationId xmlns:p14="http://schemas.microsoft.com/office/powerpoint/2010/main" val="80460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74580" y="1167943"/>
            <a:ext cx="7768834" cy="2031325"/>
          </a:xfrm>
          <a:prstGeom prst="rect">
            <a:avLst/>
          </a:prstGeom>
        </p:spPr>
        <p:txBody>
          <a:bodyPr wrap="square">
            <a:spAutoFit/>
          </a:bodyPr>
          <a:lstStyle/>
          <a:p>
            <a:pPr fontAlgn="base"/>
            <a:r>
              <a:rPr lang="en-GB" dirty="0">
                <a:solidFill>
                  <a:srgbClr val="333333"/>
                </a:solidFill>
                <a:latin typeface="Georgia" panose="02040502050405020303" pitchFamily="18" charset="0"/>
              </a:rPr>
              <a:t>The use of formula triangle also increases (rather than decreases) the cognitive load on students when carrying out calculations. </a:t>
            </a:r>
          </a:p>
          <a:p>
            <a:pPr fontAlgn="base"/>
            <a:endParaRPr lang="en-GB" dirty="0">
              <a:solidFill>
                <a:srgbClr val="333333"/>
              </a:solidFill>
              <a:latin typeface="Georgia" panose="02040502050405020303" pitchFamily="18" charset="0"/>
            </a:endParaRPr>
          </a:p>
          <a:p>
            <a:pPr fontAlgn="base"/>
            <a:r>
              <a:rPr lang="en-GB" dirty="0">
                <a:solidFill>
                  <a:srgbClr val="333333"/>
                </a:solidFill>
                <a:latin typeface="Georgia" panose="02040502050405020303" pitchFamily="18" charset="0"/>
              </a:rPr>
              <a:t>For example, if the distance travelled by a car is 50 meters and the time taken for this is 10 seconds, to work out the speed of the car the pupil must.</a:t>
            </a:r>
          </a:p>
          <a:p>
            <a:pPr fontAlgn="base"/>
            <a:endParaRPr lang="en-GB" dirty="0">
              <a:solidFill>
                <a:srgbClr val="333333"/>
              </a:solidFill>
              <a:latin typeface="Georgia" panose="02040502050405020303" pitchFamily="18" charset="0"/>
            </a:endParaRPr>
          </a:p>
        </p:txBody>
      </p:sp>
      <p:sp>
        <p:nvSpPr>
          <p:cNvPr id="5" name="Title 1"/>
          <p:cNvSpPr>
            <a:spLocks noGrp="1"/>
          </p:cNvSpPr>
          <p:nvPr>
            <p:ph type="title"/>
          </p:nvPr>
        </p:nvSpPr>
        <p:spPr>
          <a:xfrm>
            <a:off x="3574580" y="183194"/>
            <a:ext cx="8434589" cy="714582"/>
          </a:xfrm>
        </p:spPr>
        <p:txBody>
          <a:bodyPr/>
          <a:lstStyle/>
          <a:p>
            <a:r>
              <a:rPr lang="en-GB" dirty="0"/>
              <a:t>Cognitive load.</a:t>
            </a:r>
          </a:p>
        </p:txBody>
      </p:sp>
      <p:pic>
        <p:nvPicPr>
          <p:cNvPr id="6" name="Picture 5"/>
          <p:cNvPicPr>
            <a:picLocks noChangeAspect="1"/>
          </p:cNvPicPr>
          <p:nvPr/>
        </p:nvPicPr>
        <p:blipFill>
          <a:blip r:embed="rId3"/>
          <a:stretch>
            <a:fillRect/>
          </a:stretch>
        </p:blipFill>
        <p:spPr>
          <a:xfrm>
            <a:off x="8735860" y="3541223"/>
            <a:ext cx="2844920" cy="2402377"/>
          </a:xfrm>
          <a:prstGeom prst="rect">
            <a:avLst/>
          </a:prstGeom>
        </p:spPr>
      </p:pic>
      <p:sp>
        <p:nvSpPr>
          <p:cNvPr id="3" name="Rectangle 2"/>
          <p:cNvSpPr/>
          <p:nvPr/>
        </p:nvSpPr>
        <p:spPr>
          <a:xfrm>
            <a:off x="3689158" y="3208411"/>
            <a:ext cx="4892351" cy="3139321"/>
          </a:xfrm>
          <a:prstGeom prst="rect">
            <a:avLst/>
          </a:prstGeom>
        </p:spPr>
        <p:txBody>
          <a:bodyPr wrap="square">
            <a:spAutoFit/>
          </a:bodyPr>
          <a:lstStyle/>
          <a:p>
            <a:pPr marL="285750" indent="-285750" fontAlgn="base">
              <a:buFont typeface="Arial" panose="020B0604020202020204" pitchFamily="34" charset="0"/>
              <a:buChar char="•"/>
            </a:pPr>
            <a:r>
              <a:rPr lang="en-GB" dirty="0">
                <a:solidFill>
                  <a:srgbClr val="333333"/>
                </a:solidFill>
                <a:latin typeface="Georgia" panose="02040502050405020303" pitchFamily="18" charset="0"/>
              </a:rPr>
              <a:t>recall the relevant equation and what each symbol means and hold it in working memory</a:t>
            </a:r>
          </a:p>
          <a:p>
            <a:pPr marL="285750" indent="-285750" fontAlgn="base">
              <a:buFont typeface="Arial" panose="020B0604020202020204" pitchFamily="34" charset="0"/>
              <a:buChar char="•"/>
            </a:pPr>
            <a:r>
              <a:rPr lang="en-GB" dirty="0">
                <a:solidFill>
                  <a:srgbClr val="333333"/>
                </a:solidFill>
                <a:latin typeface="Georgia" panose="02040502050405020303" pitchFamily="18" charset="0"/>
              </a:rPr>
              <a:t>recall the layout of symbols within the formula triangle and either (a) write it down or (b) hold it in working memory</a:t>
            </a:r>
          </a:p>
          <a:p>
            <a:pPr marL="285750" indent="-285750" fontAlgn="base">
              <a:buFont typeface="Arial" panose="020B0604020202020204" pitchFamily="34" charset="0"/>
              <a:buChar char="•"/>
            </a:pPr>
            <a:r>
              <a:rPr lang="en-GB" dirty="0">
                <a:solidFill>
                  <a:srgbClr val="333333"/>
                </a:solidFill>
                <a:latin typeface="Georgia" panose="02040502050405020303" pitchFamily="18" charset="0"/>
              </a:rPr>
              <a:t>recall that </a:t>
            </a:r>
            <a:r>
              <a:rPr lang="en-GB" i="1" dirty="0">
                <a:solidFill>
                  <a:srgbClr val="333333"/>
                </a:solidFill>
                <a:latin typeface="Georgia" panose="02040502050405020303" pitchFamily="18" charset="0"/>
              </a:rPr>
              <a:t>d</a:t>
            </a:r>
            <a:r>
              <a:rPr lang="en-GB" dirty="0">
                <a:solidFill>
                  <a:srgbClr val="333333"/>
                </a:solidFill>
                <a:latin typeface="Georgia" panose="02040502050405020303" pitchFamily="18" charset="0"/>
              </a:rPr>
              <a:t> and </a:t>
            </a:r>
            <a:r>
              <a:rPr lang="en-GB" i="1" dirty="0">
                <a:solidFill>
                  <a:srgbClr val="333333"/>
                </a:solidFill>
                <a:latin typeface="Georgia" panose="02040502050405020303" pitchFamily="18" charset="0"/>
              </a:rPr>
              <a:t>t</a:t>
            </a:r>
            <a:r>
              <a:rPr lang="en-GB" dirty="0">
                <a:solidFill>
                  <a:srgbClr val="333333"/>
                </a:solidFill>
                <a:latin typeface="Georgia" panose="02040502050405020303" pitchFamily="18" charset="0"/>
              </a:rPr>
              <a:t> are known values and that </a:t>
            </a:r>
            <a:r>
              <a:rPr lang="en-GB" i="1" dirty="0">
                <a:solidFill>
                  <a:srgbClr val="333333"/>
                </a:solidFill>
                <a:latin typeface="Georgia" panose="02040502050405020303" pitchFamily="18" charset="0"/>
              </a:rPr>
              <a:t>s</a:t>
            </a:r>
            <a:r>
              <a:rPr lang="en-GB" dirty="0">
                <a:solidFill>
                  <a:srgbClr val="333333"/>
                </a:solidFill>
                <a:latin typeface="Georgia" panose="02040502050405020303" pitchFamily="18" charset="0"/>
              </a:rPr>
              <a:t> is the unknown value and hold this information in working memory when applying the formula triangle to the problem</a:t>
            </a:r>
          </a:p>
        </p:txBody>
      </p:sp>
    </p:spTree>
    <p:extLst>
      <p:ext uri="{BB962C8B-B14F-4D97-AF65-F5344CB8AC3E}">
        <p14:creationId xmlns:p14="http://schemas.microsoft.com/office/powerpoint/2010/main" val="1700989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73676" y="1536174"/>
            <a:ext cx="7245777" cy="3785652"/>
          </a:xfrm>
          <a:prstGeom prst="rect">
            <a:avLst/>
          </a:prstGeom>
        </p:spPr>
        <p:txBody>
          <a:bodyPr wrap="square">
            <a:spAutoFit/>
          </a:bodyPr>
          <a:lstStyle/>
          <a:p>
            <a:pPr marL="285750" indent="-285750" fontAlgn="base">
              <a:buFont typeface="Arial" panose="020B0604020202020204" pitchFamily="34" charset="0"/>
              <a:buChar char="•"/>
            </a:pPr>
            <a:r>
              <a:rPr lang="en-GB" sz="2000" dirty="0">
                <a:solidFill>
                  <a:srgbClr val="333333"/>
                </a:solidFill>
                <a:latin typeface="Georgia" panose="02040502050405020303" pitchFamily="18" charset="0"/>
              </a:rPr>
              <a:t>Triangles ‘work’ for only 2/3 of the equations on trilogy science</a:t>
            </a:r>
          </a:p>
          <a:p>
            <a:pPr marL="285750" indent="-285750" fontAlgn="base">
              <a:buFont typeface="Arial" panose="020B0604020202020204" pitchFamily="34" charset="0"/>
              <a:buChar char="•"/>
            </a:pPr>
            <a:endParaRPr lang="en-GB" sz="2000" dirty="0">
              <a:solidFill>
                <a:srgbClr val="333333"/>
              </a:solidFill>
              <a:latin typeface="Georgia" panose="02040502050405020303" pitchFamily="18" charset="0"/>
            </a:endParaRPr>
          </a:p>
          <a:p>
            <a:pPr marL="285750" indent="-285750" fontAlgn="base">
              <a:buFont typeface="Arial" panose="020B0604020202020204" pitchFamily="34" charset="0"/>
              <a:buChar char="•"/>
            </a:pPr>
            <a:r>
              <a:rPr lang="en-GB" sz="2000" dirty="0">
                <a:solidFill>
                  <a:srgbClr val="333333"/>
                </a:solidFill>
                <a:latin typeface="Georgia" panose="02040502050405020303" pitchFamily="18" charset="0"/>
              </a:rPr>
              <a:t>Negates problem solving skills in favour of a quick win.</a:t>
            </a:r>
          </a:p>
          <a:p>
            <a:pPr marL="285750" indent="-285750" fontAlgn="base">
              <a:buFont typeface="Arial" panose="020B0604020202020204" pitchFamily="34" charset="0"/>
              <a:buChar char="•"/>
            </a:pPr>
            <a:endParaRPr lang="en-GB" sz="2000" dirty="0">
              <a:solidFill>
                <a:srgbClr val="333333"/>
              </a:solidFill>
              <a:latin typeface="Georgia" panose="02040502050405020303" pitchFamily="18" charset="0"/>
            </a:endParaRPr>
          </a:p>
          <a:p>
            <a:pPr marL="285750" indent="-285750" fontAlgn="base">
              <a:buFont typeface="Arial" panose="020B0604020202020204" pitchFamily="34" charset="0"/>
              <a:buChar char="•"/>
            </a:pPr>
            <a:r>
              <a:rPr lang="en-GB" sz="2000" b="0" i="0" dirty="0">
                <a:solidFill>
                  <a:srgbClr val="333333"/>
                </a:solidFill>
                <a:effectLst/>
                <a:latin typeface="Georgia" panose="02040502050405020303" pitchFamily="18" charset="0"/>
              </a:rPr>
              <a:t>Pupils can not establish at any point if their equation is correct or not.</a:t>
            </a:r>
          </a:p>
          <a:p>
            <a:pPr marL="285750" indent="-285750" fontAlgn="base">
              <a:buFont typeface="Arial" panose="020B0604020202020204" pitchFamily="34" charset="0"/>
              <a:buChar char="•"/>
            </a:pPr>
            <a:endParaRPr lang="en-GB" sz="2000" b="0" i="0" dirty="0">
              <a:solidFill>
                <a:srgbClr val="333333"/>
              </a:solidFill>
              <a:effectLst/>
              <a:latin typeface="Georgia" panose="02040502050405020303" pitchFamily="18" charset="0"/>
            </a:endParaRPr>
          </a:p>
          <a:p>
            <a:pPr marL="285750" indent="-285750" fontAlgn="base">
              <a:buFont typeface="Arial" panose="020B0604020202020204" pitchFamily="34" charset="0"/>
              <a:buChar char="•"/>
            </a:pPr>
            <a:r>
              <a:rPr lang="en-GB" sz="2000" dirty="0">
                <a:solidFill>
                  <a:srgbClr val="333333"/>
                </a:solidFill>
                <a:latin typeface="Georgia" panose="02040502050405020303" pitchFamily="18" charset="0"/>
              </a:rPr>
              <a:t>Often applied incorrectly to equations that contain more than 3 terms or have a power.</a:t>
            </a:r>
          </a:p>
          <a:p>
            <a:pPr marL="285750" indent="-285750" fontAlgn="base">
              <a:buFont typeface="Arial" panose="020B0604020202020204" pitchFamily="34" charset="0"/>
              <a:buChar char="•"/>
            </a:pPr>
            <a:endParaRPr lang="en-GB" sz="2000" dirty="0">
              <a:solidFill>
                <a:srgbClr val="333333"/>
              </a:solidFill>
              <a:latin typeface="Georgia" panose="02040502050405020303" pitchFamily="18" charset="0"/>
            </a:endParaRPr>
          </a:p>
          <a:p>
            <a:pPr marL="285750" indent="-285750" fontAlgn="base">
              <a:buFont typeface="Arial" panose="020B0604020202020204" pitchFamily="34" charset="0"/>
              <a:buChar char="•"/>
            </a:pPr>
            <a:r>
              <a:rPr lang="en-GB" sz="2000" dirty="0">
                <a:solidFill>
                  <a:srgbClr val="333333"/>
                </a:solidFill>
                <a:latin typeface="Georgia" panose="02040502050405020303" pitchFamily="18" charset="0"/>
              </a:rPr>
              <a:t>Increases</a:t>
            </a:r>
            <a:r>
              <a:rPr lang="en-GB" sz="2000" b="0" i="0" dirty="0">
                <a:solidFill>
                  <a:srgbClr val="333333"/>
                </a:solidFill>
                <a:effectLst/>
                <a:latin typeface="Georgia" panose="02040502050405020303" pitchFamily="18" charset="0"/>
              </a:rPr>
              <a:t> cognitive load on the pupil anyway.</a:t>
            </a:r>
          </a:p>
        </p:txBody>
      </p:sp>
      <p:sp>
        <p:nvSpPr>
          <p:cNvPr id="5" name="Title 1"/>
          <p:cNvSpPr>
            <a:spLocks noGrp="1"/>
          </p:cNvSpPr>
          <p:nvPr>
            <p:ph type="title"/>
          </p:nvPr>
        </p:nvSpPr>
        <p:spPr>
          <a:xfrm>
            <a:off x="3546588" y="173863"/>
            <a:ext cx="8434589" cy="714582"/>
          </a:xfrm>
        </p:spPr>
        <p:txBody>
          <a:bodyPr/>
          <a:lstStyle/>
          <a:p>
            <a:r>
              <a:rPr lang="en-GB" dirty="0"/>
              <a:t>Cognitive load.</a:t>
            </a:r>
          </a:p>
        </p:txBody>
      </p:sp>
    </p:spTree>
    <p:extLst>
      <p:ext uri="{BB962C8B-B14F-4D97-AF65-F5344CB8AC3E}">
        <p14:creationId xmlns:p14="http://schemas.microsoft.com/office/powerpoint/2010/main" val="1731957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0787" y="1564860"/>
            <a:ext cx="7545882" cy="2677656"/>
          </a:xfrm>
          <a:prstGeom prst="rect">
            <a:avLst/>
          </a:prstGeom>
        </p:spPr>
        <p:txBody>
          <a:bodyPr wrap="square">
            <a:spAutoFit/>
          </a:bodyPr>
          <a:lstStyle/>
          <a:p>
            <a:pPr fontAlgn="base"/>
            <a:r>
              <a:rPr lang="en-GB" sz="2800" dirty="0"/>
              <a:t>The FIFA acronym stands for:</a:t>
            </a:r>
          </a:p>
          <a:p>
            <a:pPr fontAlgn="base"/>
            <a:endParaRPr lang="en-GB" sz="2800" dirty="0"/>
          </a:p>
          <a:p>
            <a:pPr fontAlgn="base"/>
            <a:r>
              <a:rPr lang="en-GB" sz="2800" dirty="0">
                <a:solidFill>
                  <a:srgbClr val="FF0000"/>
                </a:solidFill>
              </a:rPr>
              <a:t>F</a:t>
            </a:r>
            <a:r>
              <a:rPr lang="en-GB" sz="2800" dirty="0"/>
              <a:t>ORMULA		- Lookup/recall/infer</a:t>
            </a:r>
          </a:p>
          <a:p>
            <a:pPr fontAlgn="base"/>
            <a:r>
              <a:rPr lang="en-GB" sz="2800" dirty="0">
                <a:solidFill>
                  <a:srgbClr val="FF0000"/>
                </a:solidFill>
              </a:rPr>
              <a:t>I</a:t>
            </a:r>
            <a:r>
              <a:rPr lang="en-GB" sz="2800" dirty="0"/>
              <a:t>NSERT VALUES	- Decode from the question</a:t>
            </a:r>
          </a:p>
          <a:p>
            <a:pPr fontAlgn="base"/>
            <a:r>
              <a:rPr lang="en-GB" sz="2800" dirty="0">
                <a:solidFill>
                  <a:srgbClr val="FF0000"/>
                </a:solidFill>
              </a:rPr>
              <a:t>F</a:t>
            </a:r>
            <a:r>
              <a:rPr lang="en-GB" sz="2800" dirty="0"/>
              <a:t>INE TUNE		- Simplify maths</a:t>
            </a:r>
          </a:p>
          <a:p>
            <a:pPr fontAlgn="base"/>
            <a:r>
              <a:rPr lang="en-GB" sz="2800" dirty="0">
                <a:solidFill>
                  <a:srgbClr val="FF0000"/>
                </a:solidFill>
              </a:rPr>
              <a:t>A</a:t>
            </a:r>
            <a:r>
              <a:rPr lang="en-GB" sz="2800" dirty="0"/>
              <a:t>NSWER		- Rearrange and answer</a:t>
            </a:r>
          </a:p>
        </p:txBody>
      </p:sp>
      <p:sp>
        <p:nvSpPr>
          <p:cNvPr id="5" name="Title 1"/>
          <p:cNvSpPr>
            <a:spLocks noGrp="1"/>
          </p:cNvSpPr>
          <p:nvPr>
            <p:ph type="title"/>
          </p:nvPr>
        </p:nvSpPr>
        <p:spPr>
          <a:xfrm>
            <a:off x="560787" y="201856"/>
            <a:ext cx="8434589" cy="714582"/>
          </a:xfrm>
        </p:spPr>
        <p:txBody>
          <a:bodyPr/>
          <a:lstStyle/>
          <a:p>
            <a:r>
              <a:rPr lang="en-GB" dirty="0"/>
              <a:t>The FIFA method.</a:t>
            </a:r>
          </a:p>
        </p:txBody>
      </p:sp>
    </p:spTree>
    <p:extLst>
      <p:ext uri="{BB962C8B-B14F-4D97-AF65-F5344CB8AC3E}">
        <p14:creationId xmlns:p14="http://schemas.microsoft.com/office/powerpoint/2010/main" val="1955265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73676" y="1536174"/>
            <a:ext cx="7245777" cy="3970318"/>
          </a:xfrm>
          <a:prstGeom prst="rect">
            <a:avLst/>
          </a:prstGeom>
        </p:spPr>
        <p:txBody>
          <a:bodyPr wrap="square">
            <a:spAutoFit/>
          </a:bodyPr>
          <a:lstStyle/>
          <a:p>
            <a:pPr fontAlgn="base"/>
            <a:r>
              <a:rPr lang="en-GB" sz="2800" b="0" i="0" dirty="0">
                <a:solidFill>
                  <a:srgbClr val="333333"/>
                </a:solidFill>
                <a:effectLst/>
                <a:latin typeface="Georgia" panose="02040502050405020303" pitchFamily="18" charset="0"/>
              </a:rPr>
              <a:t>There are two rules to rearranging equations.</a:t>
            </a:r>
          </a:p>
          <a:p>
            <a:pPr fontAlgn="base"/>
            <a:endParaRPr lang="en-GB" sz="2800" dirty="0">
              <a:solidFill>
                <a:srgbClr val="333333"/>
              </a:solidFill>
              <a:latin typeface="Georgia" panose="02040502050405020303" pitchFamily="18" charset="0"/>
            </a:endParaRPr>
          </a:p>
          <a:p>
            <a:pPr marL="457200" indent="-457200" fontAlgn="base">
              <a:buAutoNum type="arabicParenR"/>
            </a:pPr>
            <a:r>
              <a:rPr lang="en-GB" sz="2800" b="0" i="0" dirty="0">
                <a:solidFill>
                  <a:srgbClr val="333333"/>
                </a:solidFill>
                <a:effectLst/>
                <a:latin typeface="Georgia" panose="02040502050405020303" pitchFamily="18" charset="0"/>
              </a:rPr>
              <a:t>You can do anything to one side of an equation AS LONG as you do it to the other side.</a:t>
            </a:r>
          </a:p>
          <a:p>
            <a:pPr marL="457200" indent="-457200" fontAlgn="base">
              <a:buAutoNum type="arabicParenR"/>
            </a:pPr>
            <a:endParaRPr lang="en-GB" sz="2800" dirty="0">
              <a:solidFill>
                <a:srgbClr val="333333"/>
              </a:solidFill>
              <a:latin typeface="Georgia" panose="02040502050405020303" pitchFamily="18" charset="0"/>
            </a:endParaRPr>
          </a:p>
          <a:p>
            <a:pPr marL="457200" indent="-457200" fontAlgn="base">
              <a:buAutoNum type="arabicParenR"/>
            </a:pPr>
            <a:endParaRPr lang="en-GB" sz="2800" b="0" i="0" dirty="0">
              <a:solidFill>
                <a:srgbClr val="333333"/>
              </a:solidFill>
              <a:effectLst/>
              <a:latin typeface="Georgia" panose="02040502050405020303" pitchFamily="18" charset="0"/>
            </a:endParaRPr>
          </a:p>
          <a:p>
            <a:pPr marL="457200" indent="-457200" fontAlgn="base">
              <a:buAutoNum type="arabicParenR"/>
            </a:pPr>
            <a:r>
              <a:rPr lang="en-GB" sz="2800" dirty="0">
                <a:solidFill>
                  <a:srgbClr val="333333"/>
                </a:solidFill>
                <a:latin typeface="Georgia" panose="02040502050405020303" pitchFamily="18" charset="0"/>
              </a:rPr>
              <a:t>Anything divided by itself is 1.</a:t>
            </a:r>
            <a:endParaRPr lang="en-GB" sz="2800" b="0" i="0" dirty="0">
              <a:solidFill>
                <a:srgbClr val="333333"/>
              </a:solidFill>
              <a:effectLst/>
              <a:latin typeface="Georgia" panose="02040502050405020303" pitchFamily="18" charset="0"/>
            </a:endParaRPr>
          </a:p>
        </p:txBody>
      </p:sp>
      <p:sp>
        <p:nvSpPr>
          <p:cNvPr id="5" name="Title 1"/>
          <p:cNvSpPr>
            <a:spLocks noGrp="1"/>
          </p:cNvSpPr>
          <p:nvPr>
            <p:ph type="title"/>
          </p:nvPr>
        </p:nvSpPr>
        <p:spPr>
          <a:xfrm>
            <a:off x="3546588" y="173863"/>
            <a:ext cx="8434589" cy="714582"/>
          </a:xfrm>
        </p:spPr>
        <p:txBody>
          <a:bodyPr/>
          <a:lstStyle/>
          <a:p>
            <a:r>
              <a:rPr lang="en-GB" dirty="0"/>
              <a:t>Fine tuning</a:t>
            </a:r>
          </a:p>
        </p:txBody>
      </p:sp>
    </p:spTree>
    <p:extLst>
      <p:ext uri="{BB962C8B-B14F-4D97-AF65-F5344CB8AC3E}">
        <p14:creationId xmlns:p14="http://schemas.microsoft.com/office/powerpoint/2010/main" val="32323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1" y="182563"/>
            <a:ext cx="10515600" cy="1325563"/>
          </a:xfrm>
        </p:spPr>
        <p:txBody>
          <a:bodyPr/>
          <a:lstStyle/>
          <a:p>
            <a:r>
              <a:rPr lang="en-GB" dirty="0"/>
              <a:t>Quantitative vs Qualitative.</a:t>
            </a:r>
          </a:p>
        </p:txBody>
      </p:sp>
      <p:sp>
        <p:nvSpPr>
          <p:cNvPr id="3" name="Content Placeholder 2"/>
          <p:cNvSpPr>
            <a:spLocks noGrp="1"/>
          </p:cNvSpPr>
          <p:nvPr>
            <p:ph idx="1"/>
          </p:nvPr>
        </p:nvSpPr>
        <p:spPr>
          <a:xfrm>
            <a:off x="361681" y="1343483"/>
            <a:ext cx="8357316" cy="1618658"/>
          </a:xfrm>
        </p:spPr>
        <p:txBody>
          <a:bodyPr>
            <a:normAutofit/>
          </a:bodyPr>
          <a:lstStyle/>
          <a:p>
            <a:pPr marL="0" indent="0">
              <a:buNone/>
            </a:pPr>
            <a:r>
              <a:rPr lang="en-GB" sz="2400" i="1" dirty="0"/>
              <a:t>As an example, take the data that could be collected about the pupils in a class. Measuring the heights of the pupils would produce quantitative data, while their eye colours would be qualitative data.</a:t>
            </a:r>
          </a:p>
        </p:txBody>
      </p:sp>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681" y="3089787"/>
            <a:ext cx="7713373" cy="2954655"/>
          </a:xfrm>
          <a:prstGeom prst="rect">
            <a:avLst/>
          </a:prstGeom>
        </p:spPr>
        <p:txBody>
          <a:bodyPr wrap="square">
            <a:spAutoFit/>
          </a:bodyPr>
          <a:lstStyle/>
          <a:p>
            <a:r>
              <a:rPr lang="en-GB" sz="2400" dirty="0"/>
              <a:t>By contrast, the eye colours of pupils represent </a:t>
            </a:r>
            <a:r>
              <a:rPr lang="en-GB" sz="2400" b="1" dirty="0"/>
              <a:t>qualitative</a:t>
            </a:r>
            <a:r>
              <a:rPr lang="en-GB" sz="2400" dirty="0"/>
              <a:t> data – there are no numbers involved.</a:t>
            </a:r>
          </a:p>
          <a:p>
            <a:endParaRPr lang="en-GB" sz="2400" dirty="0"/>
          </a:p>
          <a:p>
            <a:r>
              <a:rPr lang="en-GB" sz="2400" dirty="0"/>
              <a:t>If the numbers of pupils with each eye colour are counted, then each eye colour becomes a category with an associated numerical value. Thus, quantitative data can be generated from qualitative data.</a:t>
            </a:r>
            <a:endParaRPr lang="it-IT" dirty="0"/>
          </a:p>
          <a:p>
            <a:endParaRPr lang="en-GB" dirty="0"/>
          </a:p>
        </p:txBody>
      </p:sp>
    </p:spTree>
    <p:extLst>
      <p:ext uri="{BB962C8B-B14F-4D97-AF65-F5344CB8AC3E}">
        <p14:creationId xmlns:p14="http://schemas.microsoft.com/office/powerpoint/2010/main" val="2228908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73676" y="1536174"/>
            <a:ext cx="7245777" cy="769441"/>
          </a:xfrm>
          <a:prstGeom prst="rect">
            <a:avLst/>
          </a:prstGeom>
        </p:spPr>
        <p:txBody>
          <a:bodyPr wrap="square">
            <a:spAutoFit/>
          </a:bodyPr>
          <a:lstStyle/>
          <a:p>
            <a:pPr fontAlgn="base"/>
            <a:r>
              <a:rPr lang="en-GB" sz="2800" dirty="0">
                <a:solidFill>
                  <a:srgbClr val="333333"/>
                </a:solidFill>
                <a:latin typeface="Georgia" panose="02040502050405020303" pitchFamily="18" charset="0"/>
              </a:rPr>
              <a:t>E.G. 				</a:t>
            </a:r>
            <a:r>
              <a:rPr lang="en-GB" sz="3200" dirty="0"/>
              <a:t>5a+2=17</a:t>
            </a:r>
            <a:r>
              <a:rPr lang="en-GB" sz="4400" b="0" i="0" dirty="0">
                <a:solidFill>
                  <a:srgbClr val="333333"/>
                </a:solidFill>
                <a:effectLst/>
                <a:latin typeface="Georgia" panose="02040502050405020303" pitchFamily="18" charset="0"/>
              </a:rPr>
              <a:t> </a:t>
            </a:r>
          </a:p>
        </p:txBody>
      </p:sp>
      <p:sp>
        <p:nvSpPr>
          <p:cNvPr id="5" name="Title 1"/>
          <p:cNvSpPr>
            <a:spLocks noGrp="1"/>
          </p:cNvSpPr>
          <p:nvPr>
            <p:ph type="title"/>
          </p:nvPr>
        </p:nvSpPr>
        <p:spPr>
          <a:xfrm>
            <a:off x="3546588" y="173863"/>
            <a:ext cx="8434589" cy="714582"/>
          </a:xfrm>
        </p:spPr>
        <p:txBody>
          <a:bodyPr/>
          <a:lstStyle/>
          <a:p>
            <a:r>
              <a:rPr lang="en-GB" dirty="0"/>
              <a:t>Fine tuning</a:t>
            </a:r>
          </a:p>
        </p:txBody>
      </p:sp>
      <p:pic>
        <p:nvPicPr>
          <p:cNvPr id="1026" name="Picture 2" descr="https://www.ck12.org/flx/show/image/user%3ACK12Math/201304241366824651188815_c1b6931b7912f13967c4d1b6226e856e-2013042413668251400958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139" y="4173590"/>
            <a:ext cx="6213695" cy="1887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73675" y="2630178"/>
            <a:ext cx="8207501" cy="1077218"/>
          </a:xfrm>
          <a:prstGeom prst="rect">
            <a:avLst/>
          </a:prstGeom>
        </p:spPr>
        <p:txBody>
          <a:bodyPr wrap="square">
            <a:spAutoFit/>
          </a:bodyPr>
          <a:lstStyle/>
          <a:p>
            <a:r>
              <a:rPr lang="en-GB" sz="3200" dirty="0">
                <a:solidFill>
                  <a:srgbClr val="56544D"/>
                </a:solidFill>
                <a:latin typeface="ProximaNova"/>
              </a:rPr>
              <a:t>The problem can be solved if you think about the problem in terms of a balance.</a:t>
            </a:r>
            <a:r>
              <a:rPr lang="en-GB" dirty="0">
                <a:solidFill>
                  <a:srgbClr val="56544D"/>
                </a:solidFill>
                <a:latin typeface="ProximaNova"/>
              </a:rPr>
              <a:t> </a:t>
            </a:r>
            <a:endParaRPr lang="en-GB" dirty="0"/>
          </a:p>
        </p:txBody>
      </p:sp>
    </p:spTree>
    <p:extLst>
      <p:ext uri="{BB962C8B-B14F-4D97-AF65-F5344CB8AC3E}">
        <p14:creationId xmlns:p14="http://schemas.microsoft.com/office/powerpoint/2010/main" val="2543727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546588" y="173863"/>
            <a:ext cx="8434589" cy="714582"/>
          </a:xfrm>
        </p:spPr>
        <p:txBody>
          <a:bodyPr/>
          <a:lstStyle/>
          <a:p>
            <a:r>
              <a:rPr lang="en-GB" dirty="0"/>
              <a:t>Fine tuning</a:t>
            </a:r>
          </a:p>
        </p:txBody>
      </p:sp>
      <p:pic>
        <p:nvPicPr>
          <p:cNvPr id="1026" name="Picture 2" descr="https://www.ck12.org/flx/show/image/user%3ACK12Math/201304241366824651188815_c1b6931b7912f13967c4d1b6226e856e-2013042413668251400958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843" y="888445"/>
            <a:ext cx="6213695" cy="1887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k12.org/flx/show/image/user%3ACK12Math/201304241366824651199659_91c2434e627bcdb6c4cc811308c117b0-2013042413668251403167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842" y="2653806"/>
            <a:ext cx="6213695" cy="414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94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546588" y="173863"/>
            <a:ext cx="8434589" cy="714582"/>
          </a:xfrm>
        </p:spPr>
        <p:txBody>
          <a:bodyPr/>
          <a:lstStyle/>
          <a:p>
            <a:r>
              <a:rPr lang="en-GB" dirty="0"/>
              <a:t>Fine tuning</a:t>
            </a:r>
          </a:p>
        </p:txBody>
      </p:sp>
      <p:pic>
        <p:nvPicPr>
          <p:cNvPr id="2050" name="Picture 2" descr="https://www.ck12.org/flx/show/image/user%3ACK12Math/201304241366824651199659_91c2434e627bcdb6c4cc811308c117b0-201304241366825140316735.png"/>
          <p:cNvPicPr>
            <a:picLocks noChangeAspect="1" noChangeArrowheads="1"/>
          </p:cNvPicPr>
          <p:nvPr/>
        </p:nvPicPr>
        <p:blipFill rotWithShape="1">
          <a:blip r:embed="rId3">
            <a:extLst>
              <a:ext uri="{28A0092B-C50C-407E-A947-70E740481C1C}">
                <a14:useLocalDpi xmlns:a14="http://schemas.microsoft.com/office/drawing/2010/main" val="0"/>
              </a:ext>
            </a:extLst>
          </a:blip>
          <a:srcRect t="51541"/>
          <a:stretch/>
        </p:blipFill>
        <p:spPr bwMode="auto">
          <a:xfrm>
            <a:off x="4128484" y="888445"/>
            <a:ext cx="6213695" cy="20110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3815255" y="3083562"/>
            <a:ext cx="8165922"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56544D"/>
                </a:solidFill>
                <a:effectLst/>
                <a:latin typeface="ProximaNova"/>
              </a:rPr>
              <a:t>Since 5 is multiplied by </a:t>
            </a:r>
            <a:r>
              <a:rPr kumimoji="0" lang="en-US" altLang="en-US" sz="2800" b="0" i="0" u="none" strike="noStrike" cap="none" normalizeH="0" baseline="0">
                <a:ln>
                  <a:noFill/>
                </a:ln>
                <a:solidFill>
                  <a:srgbClr val="56544D"/>
                </a:solidFill>
                <a:effectLst/>
                <a:latin typeface="MathJax_Math-italic"/>
              </a:rPr>
              <a:t>a</a:t>
            </a:r>
            <a:r>
              <a:rPr kumimoji="0" lang="en-US" altLang="en-US" sz="2800" b="0" i="0" u="none" strike="noStrike" cap="none" normalizeH="0" baseline="0">
                <a:ln>
                  <a:noFill/>
                </a:ln>
                <a:solidFill>
                  <a:srgbClr val="56544D"/>
                </a:solidFill>
                <a:effectLst/>
                <a:latin typeface="ProximaNova"/>
              </a:rPr>
              <a:t>, you can get </a:t>
            </a:r>
            <a:r>
              <a:rPr kumimoji="0" lang="en-US" altLang="en-US" sz="2800" b="0" i="0" u="none" strike="noStrike" cap="none" normalizeH="0" baseline="0">
                <a:ln>
                  <a:noFill/>
                </a:ln>
                <a:solidFill>
                  <a:srgbClr val="56544D"/>
                </a:solidFill>
                <a:effectLst/>
                <a:latin typeface="MathJax_Math-italic"/>
              </a:rPr>
              <a:t>a</a:t>
            </a:r>
            <a:r>
              <a:rPr kumimoji="0" lang="en-US" altLang="en-US" sz="2800" b="0" i="0" u="none" strike="noStrike" cap="none" normalizeH="0" baseline="0">
                <a:ln>
                  <a:noFill/>
                </a:ln>
                <a:solidFill>
                  <a:srgbClr val="56544D"/>
                </a:solidFill>
                <a:effectLst/>
                <a:latin typeface="ProximaNova"/>
              </a:rPr>
              <a:t> by itself (or isolate it) by </a:t>
            </a:r>
            <a:r>
              <a:rPr kumimoji="0" lang="en-US" altLang="en-US" sz="2800" b="0" i="0" u="none" strike="noStrike" cap="none" normalizeH="0" baseline="0">
                <a:ln>
                  <a:noFill/>
                </a:ln>
                <a:solidFill>
                  <a:srgbClr val="00ABA4"/>
                </a:solidFill>
                <a:effectLst/>
                <a:latin typeface="ProximaNova"/>
                <a:hlinkClick r:id="rId4" tooltip="dividing by 5"/>
              </a:rPr>
              <a:t>dividing by 5</a:t>
            </a:r>
            <a:r>
              <a:rPr kumimoji="0" lang="en-US" altLang="en-US" sz="2800" b="0" i="0" u="none" strike="noStrike" cap="none" normalizeH="0" baseline="0">
                <a:ln>
                  <a:noFill/>
                </a:ln>
                <a:solidFill>
                  <a:srgbClr val="56544D"/>
                </a:solidFill>
                <a:effectLst/>
                <a:latin typeface="ProximaNova"/>
              </a:rPr>
              <a:t>. Remember that whatever you do to one side, you have to do to the other.</a:t>
            </a:r>
            <a:r>
              <a:rPr kumimoji="0" lang="en-US" altLang="en-US" sz="1400" b="0" i="0" u="none" strike="noStrike" cap="none" normalizeH="0" baseline="0">
                <a:ln>
                  <a:noFill/>
                </a:ln>
                <a:solidFill>
                  <a:schemeClr val="tx1"/>
                </a:solidFill>
                <a:effectLst/>
              </a:rPr>
              <a:t> </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4765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546588" y="173863"/>
            <a:ext cx="8434589" cy="714582"/>
          </a:xfrm>
        </p:spPr>
        <p:txBody>
          <a:bodyPr/>
          <a:lstStyle/>
          <a:p>
            <a:r>
              <a:rPr lang="en-GB" dirty="0"/>
              <a:t>Fine tuning</a:t>
            </a:r>
          </a:p>
        </p:txBody>
      </p:sp>
      <p:pic>
        <p:nvPicPr>
          <p:cNvPr id="6" name="Picture 3" descr="https://www.ck12.org/flx/show/image/user%3ACK12Math/201304241366824651209800_03dcfe6cc57a49b18d934882744a656e-2013042413668251405668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977" y="1100042"/>
            <a:ext cx="6179810" cy="232895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k12.org/flx/show/image/user%3ACK12Math/201304241366824651219076_a15688b3e14733e2b6dc5e35d4f5e4e7-2013042413668251408051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031" y="3640597"/>
            <a:ext cx="6276756" cy="19041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764560" y="5756378"/>
            <a:ext cx="29322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56544D"/>
                </a:solidFill>
                <a:effectLst/>
                <a:latin typeface="ProximaNova"/>
              </a:rPr>
              <a:t>Therefore </a:t>
            </a:r>
            <a:r>
              <a:rPr kumimoji="0" lang="en-US" altLang="en-US" sz="3200" b="0" i="0" u="none" strike="noStrike" cap="none" normalizeH="0" baseline="0">
                <a:ln>
                  <a:noFill/>
                </a:ln>
                <a:solidFill>
                  <a:srgbClr val="56544D"/>
                </a:solidFill>
                <a:effectLst/>
                <a:latin typeface="MathJax_Math-italic"/>
              </a:rPr>
              <a:t>a</a:t>
            </a:r>
            <a:r>
              <a:rPr kumimoji="0" lang="en-US" altLang="en-US" sz="3200" b="0" i="0" u="none" strike="noStrike" cap="none" normalizeH="0" baseline="0">
                <a:ln>
                  <a:noFill/>
                </a:ln>
                <a:solidFill>
                  <a:srgbClr val="56544D"/>
                </a:solidFill>
                <a:effectLst/>
                <a:latin typeface="MathJax_Main"/>
              </a:rPr>
              <a:t>=3</a:t>
            </a:r>
            <a:r>
              <a:rPr kumimoji="0" lang="en-US" altLang="en-US" sz="3200" b="0" i="0" u="none" strike="noStrike" cap="none" normalizeH="0" baseline="0">
                <a:ln>
                  <a:noFill/>
                </a:ln>
                <a:solidFill>
                  <a:srgbClr val="56544D"/>
                </a:solidFill>
                <a:effectLst/>
                <a:latin typeface="ProximaNova"/>
              </a:rPr>
              <a:t>.</a:t>
            </a:r>
            <a:r>
              <a:rPr kumimoji="0" lang="en-US" altLang="en-US" sz="1600" b="0" i="0" u="none" strike="noStrike" cap="none" normalizeH="0" baseline="0">
                <a:ln>
                  <a:noFill/>
                </a:ln>
                <a:solidFill>
                  <a:schemeClr val="tx1"/>
                </a:solidFill>
                <a:effectLst/>
              </a:rPr>
              <a:t> </a:t>
            </a:r>
            <a:endParaRPr kumimoji="0" lang="en-US" altLang="en-US" sz="4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3694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0787" y="1564860"/>
            <a:ext cx="6186854" cy="523220"/>
          </a:xfrm>
          <a:prstGeom prst="rect">
            <a:avLst/>
          </a:prstGeom>
        </p:spPr>
        <p:txBody>
          <a:bodyPr wrap="square">
            <a:spAutoFit/>
          </a:bodyPr>
          <a:lstStyle/>
          <a:p>
            <a:pPr fontAlgn="base"/>
            <a:r>
              <a:rPr lang="en-GB" sz="2800" dirty="0"/>
              <a:t>Example 1 – Beyond the form a=</a:t>
            </a:r>
            <a:r>
              <a:rPr lang="en-GB" sz="2800" dirty="0" err="1"/>
              <a:t>bc</a:t>
            </a:r>
            <a:r>
              <a:rPr lang="en-GB" sz="2800" dirty="0"/>
              <a:t>.</a:t>
            </a:r>
          </a:p>
        </p:txBody>
      </p:sp>
      <p:sp>
        <p:nvSpPr>
          <p:cNvPr id="5" name="Title 1"/>
          <p:cNvSpPr>
            <a:spLocks noGrp="1"/>
          </p:cNvSpPr>
          <p:nvPr>
            <p:ph type="title"/>
          </p:nvPr>
        </p:nvSpPr>
        <p:spPr>
          <a:xfrm>
            <a:off x="560787" y="201856"/>
            <a:ext cx="8434589" cy="714582"/>
          </a:xfrm>
        </p:spPr>
        <p:txBody>
          <a:bodyPr/>
          <a:lstStyle/>
          <a:p>
            <a:r>
              <a:rPr lang="en-GB" dirty="0"/>
              <a:t>The FIFA method.</a:t>
            </a:r>
          </a:p>
        </p:txBody>
      </p:sp>
    </p:spTree>
    <p:extLst>
      <p:ext uri="{BB962C8B-B14F-4D97-AF65-F5344CB8AC3E}">
        <p14:creationId xmlns:p14="http://schemas.microsoft.com/office/powerpoint/2010/main" val="417194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Screenshot 2019-10-27 at 16.13.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493071" cy="5588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2773" y="5659483"/>
            <a:ext cx="10801027" cy="923330"/>
          </a:xfrm>
          <a:prstGeom prst="rect">
            <a:avLst/>
          </a:prstGeom>
        </p:spPr>
        <p:txBody>
          <a:bodyPr wrap="square">
            <a:spAutoFit/>
          </a:bodyPr>
          <a:lstStyle/>
          <a:p>
            <a:r>
              <a:rPr lang="en-GB" dirty="0">
                <a:solidFill>
                  <a:srgbClr val="333333"/>
                </a:solidFill>
                <a:latin typeface="Georgia" panose="02040502050405020303" pitchFamily="18" charset="0"/>
              </a:rPr>
              <a:t>Students have to recall the relevant equation as it is not given on the Data and Formula Sheet. They write it down. This is an important step as once it is written down they no longer have to hold it in their working memory.</a:t>
            </a:r>
            <a:endParaRPr lang="en-GB" dirty="0"/>
          </a:p>
        </p:txBody>
      </p:sp>
    </p:spTree>
    <p:extLst>
      <p:ext uri="{BB962C8B-B14F-4D97-AF65-F5344CB8AC3E}">
        <p14:creationId xmlns:p14="http://schemas.microsoft.com/office/powerpoint/2010/main" val="3263171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Screenshot 2019-10-27 at 16.18.1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8508569" cy="5734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3287" y="5590490"/>
            <a:ext cx="11504909" cy="1200329"/>
          </a:xfrm>
          <a:prstGeom prst="rect">
            <a:avLst/>
          </a:prstGeom>
        </p:spPr>
        <p:txBody>
          <a:bodyPr wrap="square">
            <a:spAutoFit/>
          </a:bodyPr>
          <a:lstStyle/>
          <a:p>
            <a:pPr fontAlgn="base"/>
            <a:r>
              <a:rPr lang="en-GB" dirty="0">
                <a:solidFill>
                  <a:srgbClr val="333333"/>
                </a:solidFill>
                <a:latin typeface="Georgia" panose="02040502050405020303" pitchFamily="18" charset="0"/>
              </a:rPr>
              <a:t>Note that this is less cognitively demanding on the student’s working memory as they only have to recall the formula on its own; they do not have to recall the formula triangle associated with it.</a:t>
            </a:r>
          </a:p>
          <a:p>
            <a:pPr fontAlgn="base"/>
            <a:r>
              <a:rPr lang="en-GB" dirty="0">
                <a:solidFill>
                  <a:srgbClr val="333333"/>
                </a:solidFill>
                <a:latin typeface="Georgia" panose="02040502050405020303" pitchFamily="18" charset="0"/>
              </a:rPr>
              <a:t>Students find it encouraging that on many mark schemes, the selection of the correct equation may gain a mark, even if no further steps are taken.</a:t>
            </a:r>
            <a:endParaRPr lang="en-GB"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325550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Screenshot 2019-10-27 at 16.27.4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8477573" cy="5730839"/>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2061"/>
          <p:cNvSpPr/>
          <p:nvPr/>
        </p:nvSpPr>
        <p:spPr>
          <a:xfrm>
            <a:off x="444284" y="5730838"/>
            <a:ext cx="10909516" cy="923330"/>
          </a:xfrm>
          <a:prstGeom prst="rect">
            <a:avLst/>
          </a:prstGeom>
        </p:spPr>
        <p:txBody>
          <a:bodyPr wrap="square">
            <a:spAutoFit/>
          </a:bodyPr>
          <a:lstStyle/>
          <a:p>
            <a:r>
              <a:rPr lang="en-GB" dirty="0">
                <a:solidFill>
                  <a:srgbClr val="333333"/>
                </a:solidFill>
                <a:latin typeface="Georgia" panose="02040502050405020303" pitchFamily="18" charset="0"/>
              </a:rPr>
              <a:t>Note that since we are considering each item of data </a:t>
            </a:r>
            <a:r>
              <a:rPr lang="en-GB" i="1" dirty="0">
                <a:solidFill>
                  <a:srgbClr val="333333"/>
                </a:solidFill>
                <a:latin typeface="Georgia" panose="02040502050405020303" pitchFamily="18" charset="0"/>
              </a:rPr>
              <a:t>individually</a:t>
            </a:r>
            <a:r>
              <a:rPr lang="en-GB" dirty="0">
                <a:solidFill>
                  <a:srgbClr val="333333"/>
                </a:solidFill>
                <a:latin typeface="Georgia" panose="02040502050405020303" pitchFamily="18" charset="0"/>
              </a:rPr>
              <a:t> and </a:t>
            </a:r>
            <a:r>
              <a:rPr lang="en-GB" i="1" dirty="0">
                <a:solidFill>
                  <a:srgbClr val="333333"/>
                </a:solidFill>
                <a:latin typeface="Georgia" panose="02040502050405020303" pitchFamily="18" charset="0"/>
              </a:rPr>
              <a:t>in a sequence determined</a:t>
            </a:r>
            <a:r>
              <a:rPr lang="en-GB" dirty="0">
                <a:solidFill>
                  <a:srgbClr val="333333"/>
                </a:solidFill>
                <a:latin typeface="Georgia" panose="02040502050405020303" pitchFamily="18" charset="0"/>
              </a:rPr>
              <a:t> by the written formula, this is much less cognitively demanding in terms of what needs to be held in the student’s working memory than the formula triangle method.</a:t>
            </a:r>
            <a:endParaRPr lang="en-GB" dirty="0"/>
          </a:p>
        </p:txBody>
      </p:sp>
    </p:spTree>
    <p:extLst>
      <p:ext uri="{BB962C8B-B14F-4D97-AF65-F5344CB8AC3E}">
        <p14:creationId xmlns:p14="http://schemas.microsoft.com/office/powerpoint/2010/main" val="76574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Screenshot 2019-10-27 at 16.35.5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881" y="1"/>
            <a:ext cx="7719744" cy="51567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2880" y="5521915"/>
            <a:ext cx="11470333" cy="1200329"/>
          </a:xfrm>
          <a:prstGeom prst="rect">
            <a:avLst/>
          </a:prstGeom>
        </p:spPr>
        <p:txBody>
          <a:bodyPr wrap="square">
            <a:spAutoFit/>
          </a:bodyPr>
          <a:lstStyle/>
          <a:p>
            <a:r>
              <a:rPr lang="en-GB" dirty="0">
                <a:solidFill>
                  <a:srgbClr val="333333"/>
                </a:solidFill>
                <a:latin typeface="Georgia" panose="02040502050405020303" pitchFamily="18" charset="0"/>
              </a:rPr>
              <a:t>Note also that on many mark schemes, a mark is available for the </a:t>
            </a:r>
            <a:r>
              <a:rPr lang="en-GB" i="1" dirty="0">
                <a:solidFill>
                  <a:srgbClr val="333333"/>
                </a:solidFill>
                <a:latin typeface="Georgia" panose="02040502050405020303" pitchFamily="18" charset="0"/>
              </a:rPr>
              <a:t>correct substitution of values</a:t>
            </a:r>
            <a:r>
              <a:rPr lang="en-GB" dirty="0">
                <a:solidFill>
                  <a:srgbClr val="333333"/>
                </a:solidFill>
                <a:latin typeface="Georgia" panose="02040502050405020303" pitchFamily="18" charset="0"/>
              </a:rPr>
              <a:t>. Even if they were not able to proceed any further, they would still gain 2/5 marks. For many students, the notion of incremental gain in calculation questions needs to be pushed really hard otherwise they will not attempt these “scary” calculation questions.</a:t>
            </a:r>
            <a:endParaRPr lang="en-GB" dirty="0"/>
          </a:p>
        </p:txBody>
      </p:sp>
    </p:spTree>
    <p:extLst>
      <p:ext uri="{BB962C8B-B14F-4D97-AF65-F5344CB8AC3E}">
        <p14:creationId xmlns:p14="http://schemas.microsoft.com/office/powerpoint/2010/main" val="1348878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Screenshot 2019-10-29 at 12.17.5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893" y="126448"/>
            <a:ext cx="7859229" cy="52185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6794" y="5344975"/>
            <a:ext cx="11628894" cy="1200329"/>
          </a:xfrm>
          <a:prstGeom prst="rect">
            <a:avLst/>
          </a:prstGeom>
        </p:spPr>
        <p:txBody>
          <a:bodyPr wrap="square">
            <a:spAutoFit/>
          </a:bodyPr>
          <a:lstStyle/>
          <a:p>
            <a:r>
              <a:rPr lang="en-GB" dirty="0">
                <a:solidFill>
                  <a:srgbClr val="333333"/>
                </a:solidFill>
                <a:latin typeface="Georgia" panose="02040502050405020303" pitchFamily="18" charset="0"/>
              </a:rPr>
              <a:t>Next we are going to “fine tune” what we have written down in order to calculate the final answer. In this instance, the “fine tuning” process equates to a simple algebraic rearrangement. However, it is useful to leave room for some “creative ambiguity” here as we can also use the “fine tuning” process to resolve difficulties with units. Tempting though it may seem, DON’T change FIFA to FIRA.</a:t>
            </a:r>
            <a:endParaRPr lang="en-GB" dirty="0"/>
          </a:p>
        </p:txBody>
      </p:sp>
    </p:spTree>
    <p:extLst>
      <p:ext uri="{BB962C8B-B14F-4D97-AF65-F5344CB8AC3E}">
        <p14:creationId xmlns:p14="http://schemas.microsoft.com/office/powerpoint/2010/main" val="386972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1" y="182563"/>
            <a:ext cx="10515600" cy="1325563"/>
          </a:xfrm>
        </p:spPr>
        <p:txBody>
          <a:bodyPr/>
          <a:lstStyle/>
          <a:p>
            <a:r>
              <a:rPr lang="en-GB" dirty="0"/>
              <a:t>Quantitative vs Qualitative.</a:t>
            </a:r>
          </a:p>
        </p:txBody>
      </p:sp>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681" y="1508126"/>
            <a:ext cx="7713373" cy="1477328"/>
          </a:xfrm>
          <a:prstGeom prst="rect">
            <a:avLst/>
          </a:prstGeom>
        </p:spPr>
        <p:txBody>
          <a:bodyPr wrap="square">
            <a:spAutoFit/>
          </a:bodyPr>
          <a:lstStyle/>
          <a:p>
            <a:r>
              <a:rPr lang="en-GB" sz="2400" i="1" dirty="0"/>
              <a:t>Another instance of qualitative vs quantitative that is important in science teaching relates to the level of understanding required by pupils of different abilities</a:t>
            </a:r>
            <a:r>
              <a:rPr lang="en-GB" sz="2400" dirty="0"/>
              <a:t>.</a:t>
            </a:r>
            <a:endParaRPr lang="it-IT" dirty="0"/>
          </a:p>
          <a:p>
            <a:endParaRPr lang="en-GB" dirty="0"/>
          </a:p>
        </p:txBody>
      </p:sp>
      <p:sp>
        <p:nvSpPr>
          <p:cNvPr id="7" name="Rectangle 6"/>
          <p:cNvSpPr/>
          <p:nvPr/>
        </p:nvSpPr>
        <p:spPr>
          <a:xfrm>
            <a:off x="361681" y="3089787"/>
            <a:ext cx="7713373" cy="3323987"/>
          </a:xfrm>
          <a:prstGeom prst="rect">
            <a:avLst/>
          </a:prstGeom>
        </p:spPr>
        <p:txBody>
          <a:bodyPr wrap="square">
            <a:spAutoFit/>
          </a:bodyPr>
          <a:lstStyle/>
          <a:p>
            <a:r>
              <a:rPr lang="en-GB" sz="2400" dirty="0"/>
              <a:t>To achieve at the highest levels in a GCSE a pupil may need to have a solid understanding of the </a:t>
            </a:r>
            <a:r>
              <a:rPr lang="en-GB" sz="2400" b="1" dirty="0"/>
              <a:t>quantitative</a:t>
            </a:r>
            <a:r>
              <a:rPr lang="en-GB" sz="2400" dirty="0"/>
              <a:t> relationship between Force and Acceleration requiring them to use the equation F=ma. </a:t>
            </a:r>
          </a:p>
          <a:p>
            <a:endParaRPr lang="en-GB" sz="2400" dirty="0"/>
          </a:p>
          <a:p>
            <a:r>
              <a:rPr lang="en-GB" sz="2400" dirty="0"/>
              <a:t>A pupil working at a lower level may only need a </a:t>
            </a:r>
            <a:r>
              <a:rPr lang="en-GB" sz="2400" b="1" dirty="0"/>
              <a:t>qualitative</a:t>
            </a:r>
            <a:r>
              <a:rPr lang="en-GB" sz="2400" dirty="0"/>
              <a:t> understanding  of “Doubling the force doubles the acceleration”</a:t>
            </a:r>
            <a:endParaRPr lang="it-IT" dirty="0"/>
          </a:p>
          <a:p>
            <a:endParaRPr lang="en-GB" dirty="0"/>
          </a:p>
        </p:txBody>
      </p:sp>
    </p:spTree>
    <p:extLst>
      <p:ext uri="{BB962C8B-B14F-4D97-AF65-F5344CB8AC3E}">
        <p14:creationId xmlns:p14="http://schemas.microsoft.com/office/powerpoint/2010/main" val="341698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0787" y="1564860"/>
            <a:ext cx="6186854" cy="523220"/>
          </a:xfrm>
          <a:prstGeom prst="rect">
            <a:avLst/>
          </a:prstGeom>
        </p:spPr>
        <p:txBody>
          <a:bodyPr wrap="square">
            <a:spAutoFit/>
          </a:bodyPr>
          <a:lstStyle/>
          <a:p>
            <a:pPr fontAlgn="base"/>
            <a:r>
              <a:rPr lang="en-GB" sz="2800" dirty="0"/>
              <a:t>Example 2 – Managing powers.</a:t>
            </a:r>
          </a:p>
        </p:txBody>
      </p:sp>
      <p:sp>
        <p:nvSpPr>
          <p:cNvPr id="5" name="Title 1"/>
          <p:cNvSpPr>
            <a:spLocks noGrp="1"/>
          </p:cNvSpPr>
          <p:nvPr>
            <p:ph type="title"/>
          </p:nvPr>
        </p:nvSpPr>
        <p:spPr>
          <a:xfrm>
            <a:off x="560787" y="201856"/>
            <a:ext cx="8434589" cy="714582"/>
          </a:xfrm>
        </p:spPr>
        <p:txBody>
          <a:bodyPr/>
          <a:lstStyle/>
          <a:p>
            <a:r>
              <a:rPr lang="en-GB" dirty="0"/>
              <a:t>The FIFA method.</a:t>
            </a:r>
          </a:p>
        </p:txBody>
      </p:sp>
    </p:spTree>
    <p:extLst>
      <p:ext uri="{BB962C8B-B14F-4D97-AF65-F5344CB8AC3E}">
        <p14:creationId xmlns:p14="http://schemas.microsoft.com/office/powerpoint/2010/main" val="2612321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creenshot 2019-10-27 at 17.33.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71" y="365124"/>
            <a:ext cx="11891293" cy="513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27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0786" y="1564860"/>
            <a:ext cx="7936827" cy="523220"/>
          </a:xfrm>
          <a:prstGeom prst="rect">
            <a:avLst/>
          </a:prstGeom>
        </p:spPr>
        <p:txBody>
          <a:bodyPr wrap="square">
            <a:spAutoFit/>
          </a:bodyPr>
          <a:lstStyle/>
          <a:p>
            <a:pPr fontAlgn="base"/>
            <a:r>
              <a:rPr lang="en-GB" sz="2800" dirty="0"/>
              <a:t>Example 3 – Further scaffolding for foundation pupils.</a:t>
            </a:r>
          </a:p>
        </p:txBody>
      </p:sp>
      <p:sp>
        <p:nvSpPr>
          <p:cNvPr id="5" name="Title 1"/>
          <p:cNvSpPr>
            <a:spLocks noGrp="1"/>
          </p:cNvSpPr>
          <p:nvPr>
            <p:ph type="title"/>
          </p:nvPr>
        </p:nvSpPr>
        <p:spPr>
          <a:xfrm>
            <a:off x="560787" y="201856"/>
            <a:ext cx="8434589" cy="714582"/>
          </a:xfrm>
        </p:spPr>
        <p:txBody>
          <a:bodyPr/>
          <a:lstStyle/>
          <a:p>
            <a:r>
              <a:rPr lang="en-GB" dirty="0"/>
              <a:t>The FIFA method.</a:t>
            </a:r>
          </a:p>
        </p:txBody>
      </p:sp>
      <p:sp>
        <p:nvSpPr>
          <p:cNvPr id="3" name="Rectangle 2"/>
          <p:cNvSpPr/>
          <p:nvPr/>
        </p:nvSpPr>
        <p:spPr>
          <a:xfrm>
            <a:off x="560785" y="2736502"/>
            <a:ext cx="7936827" cy="2677656"/>
          </a:xfrm>
          <a:prstGeom prst="rect">
            <a:avLst/>
          </a:prstGeom>
        </p:spPr>
        <p:txBody>
          <a:bodyPr wrap="square">
            <a:spAutoFit/>
          </a:bodyPr>
          <a:lstStyle/>
          <a:p>
            <a:r>
              <a:rPr lang="en-GB" sz="2400" dirty="0">
                <a:solidFill>
                  <a:srgbClr val="333333"/>
                </a:solidFill>
                <a:latin typeface="Georgia" panose="02040502050405020303" pitchFamily="18" charset="0"/>
              </a:rPr>
              <a:t>For the majority of low demand questions, the required formula will be supplied so students will not need to recall it. </a:t>
            </a:r>
          </a:p>
          <a:p>
            <a:endParaRPr lang="en-GB" sz="2400" dirty="0">
              <a:solidFill>
                <a:srgbClr val="333333"/>
              </a:solidFill>
              <a:latin typeface="Georgia" panose="02040502050405020303" pitchFamily="18" charset="0"/>
            </a:endParaRPr>
          </a:p>
          <a:p>
            <a:r>
              <a:rPr lang="en-GB" sz="2400" dirty="0">
                <a:solidFill>
                  <a:srgbClr val="333333"/>
                </a:solidFill>
                <a:latin typeface="Georgia" panose="02040502050405020303" pitchFamily="18" charset="0"/>
              </a:rPr>
              <a:t>What they will need, however, is support in inserting the values correctly. Providing a framework can be very helpful.</a:t>
            </a:r>
            <a:endParaRPr lang="en-GB" sz="2400" dirty="0"/>
          </a:p>
        </p:txBody>
      </p:sp>
    </p:spTree>
    <p:extLst>
      <p:ext uri="{BB962C8B-B14F-4D97-AF65-F5344CB8AC3E}">
        <p14:creationId xmlns:p14="http://schemas.microsoft.com/office/powerpoint/2010/main" val="1312469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Screenshot 2019-10-27 at 17.47.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48" y="148466"/>
            <a:ext cx="10196856" cy="670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294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601" y="236511"/>
            <a:ext cx="10951780" cy="461665"/>
          </a:xfrm>
          <a:prstGeom prst="rect">
            <a:avLst/>
          </a:prstGeom>
        </p:spPr>
        <p:txBody>
          <a:bodyPr wrap="square">
            <a:spAutoFit/>
          </a:bodyPr>
          <a:lstStyle/>
          <a:p>
            <a:r>
              <a:rPr lang="en-GB" sz="2400" dirty="0">
                <a:solidFill>
                  <a:srgbClr val="333333"/>
                </a:solidFill>
                <a:latin typeface="Georgia" panose="02040502050405020303" pitchFamily="18" charset="0"/>
              </a:rPr>
              <a:t>Clearly indicating where the data came from is useful.</a:t>
            </a:r>
            <a:endParaRPr lang="en-GB" sz="2400" dirty="0"/>
          </a:p>
        </p:txBody>
      </p:sp>
      <p:pic>
        <p:nvPicPr>
          <p:cNvPr id="5122" name="Picture 2" descr="Screenshot 2019-10-27 at 17.55.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397" y="698176"/>
            <a:ext cx="9382562" cy="624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74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Screenshot 2019-10-27 at 18.01.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070" y="387657"/>
            <a:ext cx="9715226" cy="647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72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lstStyle/>
          <a:p>
            <a:pPr marL="0" indent="0">
              <a:buNone/>
            </a:pPr>
            <a:r>
              <a:rPr lang="en-GB" dirty="0"/>
              <a:t>All question examples plagiarised from </a:t>
            </a:r>
            <a:r>
              <a:rPr lang="en-GB" dirty="0">
                <a:hlinkClick r:id="rId2"/>
              </a:rPr>
              <a:t>https://emc2andallthat.wordpress.com/2019/10/27/fifa-for-the-gcse-physics-calculation-win/</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6732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61681" y="182563"/>
            <a:ext cx="10515600" cy="1325563"/>
          </a:xfrm>
        </p:spPr>
        <p:txBody>
          <a:bodyPr/>
          <a:lstStyle/>
          <a:p>
            <a:r>
              <a:rPr lang="en-GB" dirty="0"/>
              <a:t>Discontinuous vs continuous.</a:t>
            </a:r>
          </a:p>
        </p:txBody>
      </p:sp>
      <p:sp>
        <p:nvSpPr>
          <p:cNvPr id="2" name="Rectangle 1"/>
          <p:cNvSpPr/>
          <p:nvPr/>
        </p:nvSpPr>
        <p:spPr>
          <a:xfrm>
            <a:off x="424159" y="1690689"/>
            <a:ext cx="7446211" cy="2677656"/>
          </a:xfrm>
          <a:prstGeom prst="rect">
            <a:avLst/>
          </a:prstGeom>
        </p:spPr>
        <p:txBody>
          <a:bodyPr wrap="square">
            <a:spAutoFit/>
          </a:bodyPr>
          <a:lstStyle/>
          <a:p>
            <a:r>
              <a:rPr lang="en-GB" sz="2400" dirty="0"/>
              <a:t>Discrete data can only take particular values. Discrete data can be numeric, like numbers of apples, but it can also be categorical such as eye colour. </a:t>
            </a:r>
          </a:p>
          <a:p>
            <a:endParaRPr lang="en-GB" sz="2400" dirty="0"/>
          </a:p>
          <a:p>
            <a:endParaRPr lang="en-GB" sz="2400" dirty="0"/>
          </a:p>
          <a:p>
            <a:r>
              <a:rPr lang="en-GB" sz="2400" dirty="0"/>
              <a:t>Continuous data are not restricted to defined separate values, but can occupy any value over a continuous range.</a:t>
            </a:r>
          </a:p>
        </p:txBody>
      </p:sp>
    </p:spTree>
    <p:extLst>
      <p:ext uri="{BB962C8B-B14F-4D97-AF65-F5344CB8AC3E}">
        <p14:creationId xmlns:p14="http://schemas.microsoft.com/office/powerpoint/2010/main" val="283836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srcRect l="65527" t="36650" r="16543" b="31549"/>
          <a:stretch/>
        </p:blipFill>
        <p:spPr>
          <a:xfrm>
            <a:off x="361681" y="1821195"/>
            <a:ext cx="7894749" cy="4375842"/>
          </a:xfrm>
          <a:prstGeom prst="rect">
            <a:avLst/>
          </a:prstGeom>
        </p:spPr>
      </p:pic>
      <p:sp>
        <p:nvSpPr>
          <p:cNvPr id="5" name="Title 1"/>
          <p:cNvSpPr>
            <a:spLocks noGrp="1"/>
          </p:cNvSpPr>
          <p:nvPr>
            <p:ph type="title"/>
          </p:nvPr>
        </p:nvSpPr>
        <p:spPr>
          <a:xfrm>
            <a:off x="361681" y="182563"/>
            <a:ext cx="10515600" cy="1325563"/>
          </a:xfrm>
        </p:spPr>
        <p:txBody>
          <a:bodyPr/>
          <a:lstStyle/>
          <a:p>
            <a:r>
              <a:rPr lang="en-GB" dirty="0"/>
              <a:t>Discontinuous vs continuous.</a:t>
            </a:r>
          </a:p>
        </p:txBody>
      </p:sp>
    </p:spTree>
    <p:extLst>
      <p:ext uri="{BB962C8B-B14F-4D97-AF65-F5344CB8AC3E}">
        <p14:creationId xmlns:p14="http://schemas.microsoft.com/office/powerpoint/2010/main" val="155899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a:srcRect l="65860" t="22869" r="16293" b="26381"/>
          <a:stretch/>
        </p:blipFill>
        <p:spPr>
          <a:xfrm>
            <a:off x="806142" y="313755"/>
            <a:ext cx="7011333" cy="6230490"/>
          </a:xfrm>
          <a:prstGeom prst="rect">
            <a:avLst/>
          </a:prstGeom>
        </p:spPr>
      </p:pic>
    </p:spTree>
    <p:extLst>
      <p:ext uri="{BB962C8B-B14F-4D97-AF65-F5344CB8AC3E}">
        <p14:creationId xmlns:p14="http://schemas.microsoft.com/office/powerpoint/2010/main" val="8356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977" y="234079"/>
            <a:ext cx="8434589" cy="1325563"/>
          </a:xfrm>
        </p:spPr>
        <p:txBody>
          <a:bodyPr>
            <a:normAutofit/>
          </a:bodyPr>
          <a:lstStyle/>
          <a:p>
            <a:r>
              <a:rPr lang="en-GB" sz="4000" dirty="0"/>
              <a:t>Measurement, resolution and significant figures</a:t>
            </a:r>
          </a:p>
        </p:txBody>
      </p:sp>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13977" y="1559642"/>
            <a:ext cx="8344437" cy="2677656"/>
          </a:xfrm>
          <a:prstGeom prst="rect">
            <a:avLst/>
          </a:prstGeom>
        </p:spPr>
        <p:txBody>
          <a:bodyPr wrap="square">
            <a:spAutoFit/>
          </a:bodyPr>
          <a:lstStyle/>
          <a:p>
            <a:r>
              <a:rPr lang="en-GB" sz="2400" i="1" dirty="0"/>
              <a:t>The values of measurements are limited by the resolution of the measuring instrument whether analogue (e.g. a ruler) or digital (e.g. an electronic balance). It is easy to do a calculation to get a number such as 2.3913043 displayed on a calculator; it is not possible, however, to use a school </a:t>
            </a:r>
            <a:r>
              <a:rPr lang="en-GB" sz="2400" i="1" dirty="0" err="1"/>
              <a:t>stopclock</a:t>
            </a:r>
            <a:r>
              <a:rPr lang="en-GB" sz="2400" i="1" dirty="0"/>
              <a:t> to record a value for a time such as 2.3913043 seconds. To do this would require an instrument with higher resolution.</a:t>
            </a:r>
            <a:endParaRPr lang="en-GB" i="1" dirty="0"/>
          </a:p>
        </p:txBody>
      </p:sp>
      <p:sp>
        <p:nvSpPr>
          <p:cNvPr id="7" name="Rectangle 6"/>
          <p:cNvSpPr/>
          <p:nvPr/>
        </p:nvSpPr>
        <p:spPr>
          <a:xfrm>
            <a:off x="3413977" y="4442070"/>
            <a:ext cx="7713373" cy="1846659"/>
          </a:xfrm>
          <a:prstGeom prst="rect">
            <a:avLst/>
          </a:prstGeom>
        </p:spPr>
        <p:txBody>
          <a:bodyPr wrap="square">
            <a:spAutoFit/>
          </a:bodyPr>
          <a:lstStyle/>
          <a:p>
            <a:r>
              <a:rPr lang="en-GB" sz="2400" dirty="0"/>
              <a:t>Values in science inherently have an implied resolution or accuracy even after calculations have been done. This is related to the accuracy of measuring equipment and an estimation of error.</a:t>
            </a:r>
            <a:endParaRPr lang="it-IT" dirty="0"/>
          </a:p>
          <a:p>
            <a:endParaRPr lang="en-GB" dirty="0"/>
          </a:p>
        </p:txBody>
      </p:sp>
    </p:spTree>
    <p:extLst>
      <p:ext uri="{BB962C8B-B14F-4D97-AF65-F5344CB8AC3E}">
        <p14:creationId xmlns:p14="http://schemas.microsoft.com/office/powerpoint/2010/main" val="144415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977" y="234079"/>
            <a:ext cx="8434589" cy="1325563"/>
          </a:xfrm>
        </p:spPr>
        <p:txBody>
          <a:bodyPr/>
          <a:lstStyle/>
          <a:p>
            <a:r>
              <a:rPr lang="en-GB" dirty="0"/>
              <a:t>Limits on measurements</a:t>
            </a:r>
          </a:p>
        </p:txBody>
      </p:sp>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13977" y="1559642"/>
            <a:ext cx="7713373" cy="4801314"/>
          </a:xfrm>
          <a:prstGeom prst="rect">
            <a:avLst/>
          </a:prstGeom>
        </p:spPr>
        <p:txBody>
          <a:bodyPr wrap="square">
            <a:spAutoFit/>
          </a:bodyPr>
          <a:lstStyle/>
          <a:p>
            <a:r>
              <a:rPr lang="en-GB" sz="2400" dirty="0"/>
              <a:t>School stopwatches often measure to a hundredth of a second giving values like 23.34 seconds… however it is not physically possible to measure that accurately.</a:t>
            </a:r>
          </a:p>
          <a:p>
            <a:endParaRPr lang="en-GB" sz="2400" dirty="0"/>
          </a:p>
          <a:p>
            <a:r>
              <a:rPr lang="en-GB" sz="2400" dirty="0"/>
              <a:t>A good human reaction time could be 0.2 seconds meaning that this value is…</a:t>
            </a:r>
          </a:p>
          <a:p>
            <a:endParaRPr lang="en-GB" sz="2400" dirty="0"/>
          </a:p>
          <a:p>
            <a:r>
              <a:rPr lang="en-GB" sz="2400" dirty="0"/>
              <a:t>23.34 ± 0.2 seconds</a:t>
            </a:r>
          </a:p>
          <a:p>
            <a:endParaRPr lang="en-GB" sz="2400" dirty="0"/>
          </a:p>
          <a:p>
            <a:r>
              <a:rPr lang="en-GB" sz="2400" dirty="0"/>
              <a:t>… thus making the 4 irrelevant.</a:t>
            </a:r>
          </a:p>
          <a:p>
            <a:endParaRPr lang="en-GB" sz="2400" dirty="0"/>
          </a:p>
          <a:p>
            <a:r>
              <a:rPr lang="en-GB" sz="2400" dirty="0"/>
              <a:t>23.3 ± 0.2 seconds</a:t>
            </a:r>
            <a:endParaRPr lang="it-IT" sz="2400" dirty="0"/>
          </a:p>
          <a:p>
            <a:endParaRPr lang="en-GB" dirty="0"/>
          </a:p>
        </p:txBody>
      </p:sp>
    </p:spTree>
    <p:extLst>
      <p:ext uri="{BB962C8B-B14F-4D97-AF65-F5344CB8AC3E}">
        <p14:creationId xmlns:p14="http://schemas.microsoft.com/office/powerpoint/2010/main" val="2408575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8ADD88CD571F4EB9EA62CFCA790D3D" ma:contentTypeVersion="13" ma:contentTypeDescription="Create a new document." ma:contentTypeScope="" ma:versionID="7c17145981638a1aded49a0af516a68b">
  <xsd:schema xmlns:xsd="http://www.w3.org/2001/XMLSchema" xmlns:xs="http://www.w3.org/2001/XMLSchema" xmlns:p="http://schemas.microsoft.com/office/2006/metadata/properties" xmlns:ns1="http://schemas.microsoft.com/sharepoint/v3" xmlns:ns2="ff252984-f009-4b27-b8e4-a369c62861e6" xmlns:ns3="cf7ae9cc-c84b-4fa4-880a-0195b9bab935" targetNamespace="http://schemas.microsoft.com/office/2006/metadata/properties" ma:root="true" ma:fieldsID="7553730e8d1a624f6e87a8e9ffbc2397" ns1:_="" ns2:_="" ns3:_="">
    <xsd:import namespace="http://schemas.microsoft.com/sharepoint/v3"/>
    <xsd:import namespace="ff252984-f009-4b27-b8e4-a369c62861e6"/>
    <xsd:import namespace="cf7ae9cc-c84b-4fa4-880a-0195b9bab93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PublishingStartDate" minOccurs="0"/>
                <xsd:element ref="ns1:PublishingExpirationDate"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252984-f009-4b27-b8e4-a369c62861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f7ae9cc-c84b-4fa4-880a-0195b9bab93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624DAE6-7DDC-4A5B-BFBE-7D244D050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252984-f009-4b27-b8e4-a369c62861e6"/>
    <ds:schemaRef ds:uri="cf7ae9cc-c84b-4fa4-880a-0195b9bab9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620090-B38E-403F-8EDE-B840B3F1A65A}">
  <ds:schemaRefs>
    <ds:schemaRef ds:uri="http://schemas.microsoft.com/sharepoint/v3/contenttype/forms"/>
  </ds:schemaRefs>
</ds:datastoreItem>
</file>

<file path=customXml/itemProps3.xml><?xml version="1.0" encoding="utf-8"?>
<ds:datastoreItem xmlns:ds="http://schemas.openxmlformats.org/officeDocument/2006/customXml" ds:itemID="{67DA1A89-0021-4C27-AD3A-FB7A1E336E52}">
  <ds:schemaRefs>
    <ds:schemaRef ds:uri="http://schemas.microsoft.com/sharepoint/v3"/>
    <ds:schemaRef ds:uri="ff252984-f009-4b27-b8e4-a369c62861e6"/>
    <ds:schemaRef ds:uri="http://purl.org/dc/term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cf7ae9cc-c84b-4fa4-880a-0195b9bab93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889</TotalTime>
  <Words>2207</Words>
  <Application>Microsoft Office PowerPoint</Application>
  <PresentationFormat>Widescreen</PresentationFormat>
  <Paragraphs>155</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Cambria Math</vt:lpstr>
      <vt:lpstr>Georgia</vt:lpstr>
      <vt:lpstr>MathJax_Main</vt:lpstr>
      <vt:lpstr>MathJax_Math-italic</vt:lpstr>
      <vt:lpstr>ProximaNova</vt:lpstr>
      <vt:lpstr>Office Theme</vt:lpstr>
      <vt:lpstr>The Language of Maths in science</vt:lpstr>
      <vt:lpstr>Quantitative vs Qualitative.</vt:lpstr>
      <vt:lpstr>Quantitative vs Qualitative.</vt:lpstr>
      <vt:lpstr>Quantitative vs Qualitative.</vt:lpstr>
      <vt:lpstr>Discontinuous vs continuous.</vt:lpstr>
      <vt:lpstr>Discontinuous vs continuous.</vt:lpstr>
      <vt:lpstr>PowerPoint Presentation</vt:lpstr>
      <vt:lpstr>Measurement, resolution and significant figures</vt:lpstr>
      <vt:lpstr>Limits on measurements</vt:lpstr>
      <vt:lpstr>Significant figures and calculations</vt:lpstr>
      <vt:lpstr>Standard form and communication</vt:lpstr>
      <vt:lpstr>Pre-Fix form</vt:lpstr>
      <vt:lpstr>Pre-fix form and communication</vt:lpstr>
      <vt:lpstr>PowerPoint Presentation</vt:lpstr>
      <vt:lpstr>PowerPoint Presentation</vt:lpstr>
      <vt:lpstr>Equation work: Why we shouldn’t use formula triangles.</vt:lpstr>
      <vt:lpstr>The formula triangle and other problems with procedural teaching in mathematics    - Ed Southall</vt:lpstr>
      <vt:lpstr>By placing a finger over the part of the triangle that you wish to be the subject, the remaining letters on show are easy to identify in the correct format as if it had been rearranged.  This approach is a classic procedural method. There is no mathematical reasoning behind what is being described, and the expectation is that students will simply mimic the steps and reach an answer. </vt:lpstr>
      <vt:lpstr>… important elements of problem solving may be negated in exchange for a quick win. It is unsatisfying and inflexible.   There is the very real possibility that students may begin to erroneously apply the idea of a formula triangle to other equations.   Consider y=mx+c. Rearranging for c is easier than rearranging speed = distance / time , but only if you have an understanding of what you are doing.   Use a formula triangle and students will simply get the wrong answer. Worse still, a student could very realistically have no idea that it is even wrong.</vt:lpstr>
      <vt:lpstr>“How many formula are in the form a=bc in the physics GCSE?”  </vt:lpstr>
      <vt:lpstr>PowerPoint Presentation</vt:lpstr>
      <vt:lpstr>“You are being a little disingenuous here… there are LOADS more equations on the physics GCSE!”  </vt:lpstr>
      <vt:lpstr>PowerPoint Presentation</vt:lpstr>
      <vt:lpstr>“Wait, Some of those equations CAN be put in a triangle.. Look!”  </vt:lpstr>
      <vt:lpstr>These require you to remember specific information related to this situation going against the entire point of the triangle.   More than 3 terms, how to deal with the squared and when to multiply by 100 to get a %. </vt:lpstr>
      <vt:lpstr>Cognitive load.</vt:lpstr>
      <vt:lpstr>Cognitive load.</vt:lpstr>
      <vt:lpstr>The FIFA method.</vt:lpstr>
      <vt:lpstr>Fine tuning</vt:lpstr>
      <vt:lpstr>Fine tuning</vt:lpstr>
      <vt:lpstr>Fine tuning</vt:lpstr>
      <vt:lpstr>Fine tuning</vt:lpstr>
      <vt:lpstr>Fine tuning</vt:lpstr>
      <vt:lpstr>The FIFA method.</vt:lpstr>
      <vt:lpstr>PowerPoint Presentation</vt:lpstr>
      <vt:lpstr>PowerPoint Presentation</vt:lpstr>
      <vt:lpstr>PowerPoint Presentation</vt:lpstr>
      <vt:lpstr>PowerPoint Presentation</vt:lpstr>
      <vt:lpstr>PowerPoint Presentation</vt:lpstr>
      <vt:lpstr>The FIFA method.</vt:lpstr>
      <vt:lpstr>PowerPoint Presentation</vt:lpstr>
      <vt:lpstr>The FIFA method.</vt:lpstr>
      <vt:lpstr>PowerPoint Presentation</vt:lpstr>
      <vt:lpstr>PowerPoint Presentation</vt:lpstr>
      <vt:lpstr>PowerPoint Presentation</vt:lpstr>
      <vt:lpstr>References.</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of Maths in science</dc:title>
  <dc:creator>Stephen McIntosh</dc:creator>
  <cp:lastModifiedBy>stephen mcintosh</cp:lastModifiedBy>
  <cp:revision>26</cp:revision>
  <dcterms:created xsi:type="dcterms:W3CDTF">2016-09-30T05:52:32Z</dcterms:created>
  <dcterms:modified xsi:type="dcterms:W3CDTF">2023-10-31T23:22:34Z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0x010100CA8ADD88CD571F4EB9EA62CFCA790D3D</vt:lpwstr>
  </property>
</Properties>
</file>